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56" r:id="rId5"/>
    <p:sldId id="258" r:id="rId6"/>
    <p:sldId id="259" r:id="rId7"/>
    <p:sldId id="260" r:id="rId8"/>
    <p:sldId id="261" r:id="rId9"/>
    <p:sldId id="266" r:id="rId10"/>
    <p:sldId id="264" r:id="rId11"/>
    <p:sldId id="267"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3563"/>
    <a:srgbClr val="AD2525"/>
    <a:srgbClr val="8B1E1E"/>
    <a:srgbClr val="5A6775"/>
    <a:srgbClr val="0B1F3A"/>
    <a:srgbClr val="0B13F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DA985E-2637-4DDA-A78A-8DD18B942792}" v="10" dt="2026-07-21T14:15:01.6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7" d="100"/>
          <a:sy n="107" d="100"/>
        </p:scale>
        <p:origin x="173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78C5D2-BBDA-4264-9E9A-0321E99639CB}" type="datetimeFigureOut">
              <a:rPr lang="en-US" smtClean="0"/>
              <a:t>7/27/2026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33D648-6D4C-4529-BE2A-B7FA71237F3F}" type="slidenum">
              <a:rPr lang="en-US" smtClean="0"/>
              <a:t>‹#›</a:t>
            </a:fld>
            <a:endParaRPr lang="en-US" dirty="0"/>
          </a:p>
        </p:txBody>
      </p:sp>
    </p:spTree>
    <p:extLst>
      <p:ext uri="{BB962C8B-B14F-4D97-AF65-F5344CB8AC3E}">
        <p14:creationId xmlns:p14="http://schemas.microsoft.com/office/powerpoint/2010/main" val="1917452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5653E7-3C35-515E-6CAD-C7CEAA588E2F}"/>
              </a:ext>
            </a:extLst>
          </p:cNvPr>
          <p:cNvSpPr/>
          <p:nvPr userDrawn="1"/>
        </p:nvSpPr>
        <p:spPr>
          <a:xfrm>
            <a:off x="0" y="2142518"/>
            <a:ext cx="9144000" cy="1470025"/>
          </a:xfrm>
          <a:prstGeom prst="rect">
            <a:avLst/>
          </a:prstGeom>
          <a:solidFill>
            <a:srgbClr val="1335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63925" y="2142287"/>
            <a:ext cx="6781800" cy="780207"/>
          </a:xfrm>
        </p:spPr>
        <p:txBody>
          <a:bodyPr/>
          <a:lstStyle>
            <a:lvl1pPr algn="l">
              <a:defRPr sz="4000">
                <a:solidFill>
                  <a:schemeClr val="bg1"/>
                </a:solidFill>
              </a:defRPr>
            </a:lvl1pPr>
          </a:lstStyle>
          <a:p>
            <a:r>
              <a:rPr lang="en-US" dirty="0"/>
              <a:t>Presentation Title</a:t>
            </a:r>
          </a:p>
        </p:txBody>
      </p:sp>
      <p:sp>
        <p:nvSpPr>
          <p:cNvPr id="3" name="Subtitle 2"/>
          <p:cNvSpPr>
            <a:spLocks noGrp="1"/>
          </p:cNvSpPr>
          <p:nvPr>
            <p:ph type="subTitle" idx="1" hasCustomPrompt="1"/>
          </p:nvPr>
        </p:nvSpPr>
        <p:spPr>
          <a:xfrm>
            <a:off x="4572000" y="2769087"/>
            <a:ext cx="4298574" cy="425592"/>
          </a:xfrm>
        </p:spPr>
        <p:txBody>
          <a:bodyPr/>
          <a:lstStyle>
            <a:lvl1pPr marL="0" indent="0" algn="r">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Presenter</a:t>
            </a:r>
          </a:p>
        </p:txBody>
      </p:sp>
    </p:spTree>
    <p:extLst>
      <p:ext uri="{BB962C8B-B14F-4D97-AF65-F5344CB8AC3E}">
        <p14:creationId xmlns:p14="http://schemas.microsoft.com/office/powerpoint/2010/main" val="3168075583"/>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89236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0927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3B4D-9326-3148-B99E-B698229342E0}"/>
              </a:ext>
            </a:extLst>
          </p:cNvPr>
          <p:cNvSpPr>
            <a:spLocks noGrp="1"/>
          </p:cNvSpPr>
          <p:nvPr>
            <p:ph type="title"/>
          </p:nvPr>
        </p:nvSpPr>
        <p:spPr>
          <a:xfrm>
            <a:off x="457200" y="758732"/>
            <a:ext cx="8229600" cy="1143000"/>
          </a:xfrm>
        </p:spPr>
        <p:txBody>
          <a:bodyPr/>
          <a:lstStyle>
            <a:lvl1pPr>
              <a:defRPr>
                <a:solidFill>
                  <a:srgbClr val="133563"/>
                </a:solidFill>
              </a:defRPr>
            </a:lvl1pPr>
          </a:lstStyle>
          <a:p>
            <a:r>
              <a:rPr lang="en-US" dirty="0"/>
              <a:t>Click to edit Master title style</a:t>
            </a:r>
          </a:p>
        </p:txBody>
      </p:sp>
    </p:spTree>
    <p:extLst>
      <p:ext uri="{BB962C8B-B14F-4D97-AF65-F5344CB8AC3E}">
        <p14:creationId xmlns:p14="http://schemas.microsoft.com/office/powerpoint/2010/main" val="96329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A7153-1AD3-C45C-8986-701803873205}"/>
              </a:ext>
            </a:extLst>
          </p:cNvPr>
          <p:cNvSpPr>
            <a:spLocks noGrp="1"/>
          </p:cNvSpPr>
          <p:nvPr>
            <p:ph type="title"/>
          </p:nvPr>
        </p:nvSpPr>
        <p:spPr>
          <a:xfrm>
            <a:off x="295835" y="846138"/>
            <a:ext cx="8229600" cy="1143000"/>
          </a:xfr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1632199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485309"/>
            <a:ext cx="8229600" cy="1143000"/>
          </a:xfr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2614314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60648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2244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0158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27027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999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40726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553417"/>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199" y="1763402"/>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Blue text on a white background  AI-generated content may be incorrect.">
            <a:extLst>
              <a:ext uri="{FF2B5EF4-FFF2-40B4-BE49-F238E27FC236}">
                <a16:creationId xmlns:a16="http://schemas.microsoft.com/office/drawing/2014/main" id="{7EFF746A-0FC3-3EDF-9AB4-568D7A9B77F3}"/>
              </a:ext>
            </a:extLst>
          </p:cNvPr>
          <p:cNvPicPr>
            <a:picLocks noChangeAspect="1"/>
          </p:cNvPicPr>
          <p:nvPr userDrawn="1"/>
        </p:nvPicPr>
        <p:blipFill>
          <a:blip r:embed="rId15"/>
          <a:stretch>
            <a:fillRect/>
          </a:stretch>
        </p:blipFill>
        <p:spPr>
          <a:xfrm>
            <a:off x="140970" y="126110"/>
            <a:ext cx="2109171" cy="556953"/>
          </a:xfrm>
          <a:prstGeom prst="rect">
            <a:avLst/>
          </a:prstGeom>
        </p:spPr>
      </p:pic>
      <p:sp>
        <p:nvSpPr>
          <p:cNvPr id="8" name="Rectangle 7">
            <a:extLst>
              <a:ext uri="{FF2B5EF4-FFF2-40B4-BE49-F238E27FC236}">
                <a16:creationId xmlns:a16="http://schemas.microsoft.com/office/drawing/2014/main" id="{30D7D7F1-8A73-6B7E-901D-29A23D968C22}"/>
              </a:ext>
            </a:extLst>
          </p:cNvPr>
          <p:cNvSpPr/>
          <p:nvPr userDrawn="1"/>
        </p:nvSpPr>
        <p:spPr>
          <a:xfrm>
            <a:off x="-1" y="6301047"/>
            <a:ext cx="9144000" cy="556953"/>
          </a:xfrm>
          <a:prstGeom prst="rect">
            <a:avLst/>
          </a:prstGeom>
          <a:solidFill>
            <a:srgbClr val="1335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b="1" dirty="0"/>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86"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87" r:id="rId12"/>
    <p:sldLayoutId id="2147483659" r:id="rId13"/>
  </p:sldLayoutIdLst>
  <p:txStyles>
    <p:titleStyle>
      <a:lvl1pPr algn="ctr" defTabSz="457200" rtl="0" eaLnBrk="1" latinLnBrk="0" hangingPunct="1">
        <a:spcBef>
          <a:spcPct val="0"/>
        </a:spcBef>
        <a:buNone/>
        <a:defRPr sz="4400" kern="1200">
          <a:solidFill>
            <a:srgbClr val="133563"/>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loc.gov/static/programs/veterans-history-project/documents/vhp-field-kit-media-formats.pdf" TargetMode="External"/><Relationship Id="rId2" Type="http://schemas.openxmlformats.org/officeDocument/2006/relationships/hyperlink" Target="https://www.loc.gov/programs/veterans-history-project/how-to-participate/step-1-prepare/" TargetMode="External"/><Relationship Id="rId1" Type="http://schemas.openxmlformats.org/officeDocument/2006/relationships/slideLayout" Target="../slideLayouts/slideLayout3.xml"/><Relationship Id="rId4" Type="http://schemas.openxmlformats.org/officeDocument/2006/relationships/hyperlink" Target="mailto:sminyard@roa.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mailto:mharig@roa.org" TargetMode="External"/><Relationship Id="rId2" Type="http://schemas.openxmlformats.org/officeDocument/2006/relationships/hyperlink" Target="mailto:sminyard@roa.org"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Join ROA's 22 Days of Service</a:t>
            </a:r>
            <a:endParaRPr dirty="0"/>
          </a:p>
        </p:txBody>
      </p:sp>
      <p:sp>
        <p:nvSpPr>
          <p:cNvPr id="3" name="Subtitle 2"/>
          <p:cNvSpPr>
            <a:spLocks noGrp="1"/>
          </p:cNvSpPr>
          <p:nvPr>
            <p:ph type="subTitle" idx="1"/>
          </p:nvPr>
        </p:nvSpPr>
        <p:spPr>
          <a:xfrm>
            <a:off x="-203949" y="2904565"/>
            <a:ext cx="8884024" cy="762000"/>
          </a:xfrm>
        </p:spPr>
        <p:txBody>
          <a:bodyPr>
            <a:normAutofit/>
          </a:bodyPr>
          <a:lstStyle/>
          <a:p>
            <a:r>
              <a:rPr lang="en-US" dirty="0"/>
              <a:t>October 1–22, 2026
Secure the Future · Champion the Reserve · Strengthen the Institution · Empower the Member</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the 22 Days of Service</a:t>
            </a:r>
            <a:endParaRPr dirty="0"/>
          </a:p>
        </p:txBody>
      </p:sp>
      <p:sp>
        <p:nvSpPr>
          <p:cNvPr id="3" name="Content Placeholder 2"/>
          <p:cNvSpPr>
            <a:spLocks noGrp="1"/>
          </p:cNvSpPr>
          <p:nvPr>
            <p:ph idx="4294967295"/>
          </p:nvPr>
        </p:nvSpPr>
        <p:spPr>
          <a:xfrm>
            <a:off x="457199" y="1738357"/>
            <a:ext cx="8229600" cy="4525963"/>
          </a:xfrm>
        </p:spPr>
        <p:txBody>
          <a:bodyPr>
            <a:normAutofit/>
          </a:bodyPr>
          <a:lstStyle/>
          <a:p>
            <a:r>
              <a:rPr lang="en-US" sz="1800" dirty="0"/>
              <a:t>Founded by WWI veterans in 1922, ROA is the nation's premier advocate for the readiness and well-being of America's Guard and Reserve members and veterans.
Each year from October 1–22, we honor that legacy by giving back to the communities and service members who keep our Reserve Components strong and ready.
Open to all current and prospective ROA members — and anyone who wishes to serve their community.
Choose a project that resonates locally: clean military memorials, volunteer at shelters, help veterans, visit assisted-care residents, or brief civic groups on ROA's mission.
Rooted in the values we hold dear: camaraderie, service, collaboration, and advocacy.</a:t>
            </a:r>
            <a:endParaRPr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Leads &amp; Contact</a:t>
            </a:r>
            <a:endParaRPr dirty="0"/>
          </a:p>
        </p:txBody>
      </p:sp>
      <p:sp>
        <p:nvSpPr>
          <p:cNvPr id="4" name="Rectangle: Rounded Corners 3">
            <a:extLst>
              <a:ext uri="{FF2B5EF4-FFF2-40B4-BE49-F238E27FC236}">
                <a16:creationId xmlns:a16="http://schemas.microsoft.com/office/drawing/2014/main" id="{62C54AC2-3F1F-4276-9E39-A6E9C3D355E3}"/>
              </a:ext>
            </a:extLst>
          </p:cNvPr>
          <p:cNvSpPr/>
          <p:nvPr/>
        </p:nvSpPr>
        <p:spPr>
          <a:xfrm>
            <a:off x="609600" y="2095500"/>
            <a:ext cx="3810000" cy="1905000"/>
          </a:xfrm>
          <a:prstGeom prst="roundRect">
            <a:avLst/>
          </a:prstGeom>
          <a:solidFill>
            <a:srgbClr val="133563"/>
          </a:solidFill>
          <a:ln w="9525" cap="flat" cmpd="sng" algn="ctr">
            <a:noFill/>
            <a:prstDash val="solid"/>
          </a:ln>
        </p:spPr>
        <p:style>
          <a:lnRef idx="1">
            <a:schemeClr val="accent1"/>
          </a:lnRef>
          <a:fillRef idx="3">
            <a:schemeClr val="accent1"/>
          </a:fillRef>
          <a:effectRef idx="2">
            <a:schemeClr val="accent1"/>
          </a:effectRef>
          <a:fontRef idx="minor">
            <a:schemeClr val="lt1"/>
          </a:fontRef>
        </p:style>
        <p:txBody>
          <a:bodyPr vertOverflow="clip" horzOverflow="clip" rtlCol="0" anchor="ctr" anchorCtr="0">
            <a:noAutofit/>
          </a:bodyPr>
          <a:lstStyle/>
          <a:p>
            <a:pPr algn="l"/>
            <a:r>
              <a:rPr lang="en-US" sz="2200" b="1" dirty="0">
                <a:solidFill>
                  <a:srgbClr val="FFFFFF"/>
                </a:solidFill>
                <a:latin typeface="Calibri"/>
                <a:ea typeface="Calibri"/>
                <a:cs typeface="Calibri"/>
              </a:rPr>
              <a:t>Steve Minyard</a:t>
            </a:r>
            <a:r>
              <a:rPr lang="en-US" sz="1500" dirty="0">
                <a:solidFill>
                  <a:srgbClr val="FFFFFF"/>
                </a:solidFill>
                <a:latin typeface="Calibri"/>
                <a:ea typeface="Calibri"/>
                <a:cs typeface="Calibri"/>
              </a:rPr>
              <a:t>
Staff Lead</a:t>
            </a:r>
          </a:p>
        </p:txBody>
      </p:sp>
      <p:sp>
        <p:nvSpPr>
          <p:cNvPr id="5" name="Rectangle: Rounded Corners 4">
            <a:extLst>
              <a:ext uri="{FF2B5EF4-FFF2-40B4-BE49-F238E27FC236}">
                <a16:creationId xmlns:a16="http://schemas.microsoft.com/office/drawing/2014/main" id="{7AA6730F-4CA8-48B4-A3AC-33E7EB51B8D9}"/>
              </a:ext>
            </a:extLst>
          </p:cNvPr>
          <p:cNvSpPr/>
          <p:nvPr/>
        </p:nvSpPr>
        <p:spPr>
          <a:xfrm>
            <a:off x="4724400" y="2095500"/>
            <a:ext cx="3810000" cy="1905000"/>
          </a:xfrm>
          <a:prstGeom prst="roundRect">
            <a:avLst/>
          </a:prstGeom>
          <a:solidFill>
            <a:srgbClr val="133563"/>
          </a:solidFill>
          <a:ln w="9525" cap="flat" cmpd="sng" algn="ctr">
            <a:noFill/>
            <a:prstDash val="solid"/>
          </a:ln>
        </p:spPr>
        <p:style>
          <a:lnRef idx="1">
            <a:schemeClr val="accent1"/>
          </a:lnRef>
          <a:fillRef idx="3">
            <a:schemeClr val="accent1"/>
          </a:fillRef>
          <a:effectRef idx="2">
            <a:schemeClr val="accent1"/>
          </a:effectRef>
          <a:fontRef idx="minor">
            <a:schemeClr val="lt1"/>
          </a:fontRef>
        </p:style>
        <p:txBody>
          <a:bodyPr vertOverflow="clip" horzOverflow="clip" rtlCol="0" anchor="ctr" anchorCtr="0">
            <a:noAutofit/>
          </a:bodyPr>
          <a:lstStyle/>
          <a:p>
            <a:pPr algn="l"/>
            <a:r>
              <a:rPr lang="en-US" sz="2200" b="1" dirty="0">
                <a:solidFill>
                  <a:srgbClr val="FFFFFF"/>
                </a:solidFill>
                <a:latin typeface="Calibri"/>
                <a:ea typeface="Calibri"/>
                <a:cs typeface="Calibri"/>
              </a:rPr>
              <a:t>John Rosnow</a:t>
            </a:r>
            <a:r>
              <a:rPr lang="en-US" sz="1500" dirty="0">
                <a:solidFill>
                  <a:srgbClr val="FFFFFF"/>
                </a:solidFill>
                <a:latin typeface="Calibri"/>
                <a:ea typeface="Calibri"/>
                <a:cs typeface="Calibri"/>
              </a:rPr>
              <a:t>
Talent Development Committee Chair</a:t>
            </a:r>
          </a:p>
        </p:txBody>
      </p:sp>
      <p:sp>
        <p:nvSpPr>
          <p:cNvPr id="6" name="Rectangle 5">
            <a:extLst>
              <a:ext uri="{FF2B5EF4-FFF2-40B4-BE49-F238E27FC236}">
                <a16:creationId xmlns:a16="http://schemas.microsoft.com/office/drawing/2014/main" id="{6C7A6A19-4AE4-4342-B223-9FDAA063A983}"/>
              </a:ext>
            </a:extLst>
          </p:cNvPr>
          <p:cNvSpPr/>
          <p:nvPr/>
        </p:nvSpPr>
        <p:spPr>
          <a:xfrm>
            <a:off x="609600" y="4381500"/>
            <a:ext cx="7924800" cy="889000"/>
          </a:xfrm>
          <a:prstGeom prst="rect">
            <a:avLst/>
          </a:prstGeom>
          <a:solidFill>
            <a:srgbClr val="0F2A4E"/>
          </a:solidFill>
          <a:ln w="9525" cap="flat" cmpd="sng" algn="ctr">
            <a:noFill/>
            <a:prstDash val="solid"/>
          </a:ln>
        </p:spPr>
        <p:style>
          <a:lnRef idx="1">
            <a:schemeClr val="accent1"/>
          </a:lnRef>
          <a:fillRef idx="3">
            <a:schemeClr val="accent1"/>
          </a:fillRef>
          <a:effectRef idx="2">
            <a:schemeClr val="accent1"/>
          </a:effectRef>
          <a:fontRef idx="minor">
            <a:schemeClr val="lt1"/>
          </a:fontRef>
        </p:style>
        <p:txBody>
          <a:bodyPr vertOverflow="clip" horzOverflow="clip" rtlCol="0" anchor="ctr" anchorCtr="0">
            <a:noAutofit/>
          </a:bodyPr>
          <a:lstStyle/>
          <a:p>
            <a:pPr algn="l"/>
            <a:r>
              <a:rPr lang="en-US" b="1" dirty="0">
                <a:solidFill>
                  <a:srgbClr val="FFFFFF"/>
                </a:solidFill>
              </a:rPr>
              <a:t>Contact: Steve Minyard  •  sminyard@roa.org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Partner Spotlight: Veterans Last Patrol</a:t>
            </a:r>
            <a:endParaRPr dirty="0"/>
          </a:p>
        </p:txBody>
      </p:sp>
      <p:sp>
        <p:nvSpPr>
          <p:cNvPr id="3" name="Content Placeholder 2"/>
          <p:cNvSpPr>
            <a:spLocks noGrp="1"/>
          </p:cNvSpPr>
          <p:nvPr>
            <p:ph sz="half" idx="1"/>
          </p:nvPr>
        </p:nvSpPr>
        <p:spPr>
          <a:xfrm>
            <a:off x="457200" y="1600200"/>
            <a:ext cx="8382000" cy="4525963"/>
          </a:xfrm>
        </p:spPr>
        <p:txBody>
          <a:bodyPr>
            <a:normAutofit/>
          </a:bodyPr>
          <a:lstStyle/>
          <a:p>
            <a:r>
              <a:rPr lang="en-US" sz="1800" dirty="0"/>
              <a:t>A national nonprofit that brings companionship and dignity to terminally ill veterans in hospice care.
Its mission: ensure no veteran takes their “last patrol” alone.
ROA is proud to partner with Veterans Last Patrol during the 22 Days of Service.</a:t>
            </a:r>
          </a:p>
          <a:p>
            <a:r>
              <a:rPr lang="en-US" sz="1800" dirty="0"/>
              <a:t>Send Cards of Gratitude to veterans in hospice.
Volunteer to visit veterans in hospice in your community.
Sign up to volunteer: veteranlastpatrol.org/volunteer</a:t>
            </a:r>
          </a:p>
          <a:p>
            <a:endParaRPr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Partner Spotlight: VetJobs</a:t>
            </a:r>
            <a:endParaRPr dirty="0"/>
          </a:p>
        </p:txBody>
      </p:sp>
      <p:sp>
        <p:nvSpPr>
          <p:cNvPr id="3" name="Content Placeholder 2"/>
          <p:cNvSpPr>
            <a:spLocks noGrp="1"/>
          </p:cNvSpPr>
          <p:nvPr>
            <p:ph idx="4294967295"/>
          </p:nvPr>
        </p:nvSpPr>
        <p:spPr>
          <a:xfrm>
            <a:off x="457200" y="1464037"/>
            <a:ext cx="8229600" cy="4525963"/>
          </a:xfrm>
        </p:spPr>
        <p:txBody>
          <a:bodyPr>
            <a:normAutofit/>
          </a:bodyPr>
          <a:lstStyle/>
          <a:p>
            <a:r>
              <a:rPr lang="en-US" sz="1800" dirty="0"/>
              <a:t>VetJobs is a leading nonprofit that connects veterans, Guard and Reserve members, and military families with meaningful employment.
Visit local employers and encourage them to list their vacancies on VetJobs to recruit Guard and Reserve members.
Highlight the benefits of hiring Guard and Reserve members: proven leadership, discipline, technical skill, and reliability under pressure.
Help build a pipeline that keeps our Reserve Components financially strong and career-ready.</a:t>
            </a:r>
          </a:p>
          <a:p>
            <a:r>
              <a:rPr lang="en-US" sz="1800" dirty="0"/>
              <a:t>National has several hundred small cards with VetJobs contact information to leave with prospective employers and Service member.
Get started: vetjobs.org</a:t>
            </a:r>
            <a:endParaRPr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Partner Spotlight: Veterans History Project</a:t>
            </a:r>
            <a:endParaRPr dirty="0"/>
          </a:p>
        </p:txBody>
      </p:sp>
      <p:sp>
        <p:nvSpPr>
          <p:cNvPr id="3" name="Content Placeholder 2"/>
          <p:cNvSpPr>
            <a:spLocks noGrp="1"/>
          </p:cNvSpPr>
          <p:nvPr>
            <p:ph idx="4294967295"/>
          </p:nvPr>
        </p:nvSpPr>
        <p:spPr>
          <a:xfrm>
            <a:off x="457200" y="1464037"/>
            <a:ext cx="8229600" cy="4525963"/>
          </a:xfrm>
        </p:spPr>
        <p:txBody>
          <a:bodyPr>
            <a:normAutofit/>
          </a:bodyPr>
          <a:lstStyle/>
          <a:p>
            <a:r>
              <a:rPr lang="en-US" sz="1800" dirty="0"/>
              <a:t>Every Veteran of the Guard and Reserve has a unique story to tell.
The Library of Congress’ Veterans History Project enables volunteers to interview veterans, gather photographs and documents of their service, and submit them for inclusion into America’s largest collection of Veteran stories on earth.
The overall process is at </a:t>
            </a:r>
            <a:r>
              <a:rPr lang="en-US" sz="1800" dirty="0">
                <a:hlinkClick r:id="rId2"/>
              </a:rPr>
              <a:t>https://www.loc.gov/programs/veterans-history-project/how-to-participate/step-1-prepare/</a:t>
            </a:r>
            <a:r>
              <a:rPr lang="en-US" sz="1800" dirty="0"/>
              <a:t>   </a:t>
            </a:r>
          </a:p>
          <a:p>
            <a:r>
              <a:rPr lang="en-US" sz="1800" dirty="0"/>
              <a:t>Anyone over 15 can conduct the interview, providing submitted documents, audio and video meet the Library’s format standards at </a:t>
            </a:r>
            <a:r>
              <a:rPr lang="en-US" sz="1800" dirty="0">
                <a:hlinkClick r:id="rId3"/>
              </a:rPr>
              <a:t>https://www.loc.gov/static/programs/veterans-history-project/documents/vhp-field-kit-media-formats.pdf</a:t>
            </a:r>
            <a:r>
              <a:rPr lang="en-US" sz="1800" dirty="0"/>
              <a:t> 
Contact Steve Minyard at </a:t>
            </a:r>
            <a:r>
              <a:rPr lang="en-US" sz="1800" dirty="0">
                <a:hlinkClick r:id="rId4"/>
              </a:rPr>
              <a:t>sminyard@roa.org</a:t>
            </a:r>
            <a:r>
              <a:rPr lang="en-US" sz="1800" dirty="0"/>
              <a:t> if interested. With enough interest, National will sponsor a webinar in September for interested members.</a:t>
            </a:r>
            <a:endParaRPr sz="1800" dirty="0"/>
          </a:p>
        </p:txBody>
      </p:sp>
      <p:sp>
        <p:nvSpPr>
          <p:cNvPr id="900" name="SlideCounter"/>
          <p:cNvSpPr/>
          <p:nvPr/>
        </p:nvSpPr>
        <p:spPr>
          <a:xfrm>
            <a:off x="6858000" y="5990000"/>
            <a:ext cx="1981200" cy="274320"/>
          </a:xfrm>
          <a:prstGeom prst="rect">
            <a:avLst/>
          </a:prstGeom>
          <a:noFill/>
        </p:spPr>
        <p:txBody>
          <a:bodyPr wrap="none" lIns="0" tIns="0" rIns="0" bIns="0">
            <a:spAutoFit/>
          </a:bodyPr>
          <a:lstStyle/>
          <a:p>
            <a:pPr algn="r"/>
            <a:r>
              <a:rPr lang="en-US" sz="1200" dirty="0">
                <a:solidFill>
                  <a:srgbClr val="646464"/>
                </a:solidFill>
                <a:latin typeface="Calibri" panose="020F0502020204030204" pitchFamily="34" charset="0"/>
                <a:cs typeface="Calibri"/>
              </a:rPr>
              <a:t>Slide 5 of 6</a:t>
            </a:r>
          </a:p>
        </p:txBody>
      </p:sp>
    </p:spTree>
    <p:extLst>
      <p:ext uri="{BB962C8B-B14F-4D97-AF65-F5344CB8AC3E}">
        <p14:creationId xmlns:p14="http://schemas.microsoft.com/office/powerpoint/2010/main" val="3635832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Department &amp; Chapter Led Events</a:t>
            </a:r>
            <a:endParaRPr dirty="0"/>
          </a:p>
        </p:txBody>
      </p:sp>
      <p:sp>
        <p:nvSpPr>
          <p:cNvPr id="3" name="Content Placeholder 2"/>
          <p:cNvSpPr>
            <a:spLocks noGrp="1"/>
          </p:cNvSpPr>
          <p:nvPr>
            <p:ph idx="4294967295"/>
          </p:nvPr>
        </p:nvSpPr>
        <p:spPr>
          <a:xfrm>
            <a:off x="457199" y="1738357"/>
            <a:ext cx="8229600" cy="4525963"/>
          </a:xfrm>
        </p:spPr>
        <p:txBody>
          <a:bodyPr>
            <a:normAutofit/>
          </a:bodyPr>
          <a:lstStyle/>
          <a:p>
            <a:r>
              <a:rPr lang="en-US" sz="1800" dirty="0"/>
              <a:t>Departments and Chapters are encouraged to develop their own channels of volunteering and community service.
Organize local service opportunities that highlight ROA and the contributions of Guard and Reserve members to their communities and national security.
Project ideas: clean military memorials, support local shelters, assist veterans, visit assisted-care residents, or brief civic groups on ROA's century of service.
Strengthen the bonds of camaraderie, service, collaboration, and advocacy that unite us.
Share your events with ROA so we can amplify your impact across the organization.</a:t>
            </a:r>
            <a:endParaRPr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 Us Know What You’re Doing!</a:t>
            </a:r>
            <a:endParaRPr dirty="0"/>
          </a:p>
        </p:txBody>
      </p:sp>
      <p:sp>
        <p:nvSpPr>
          <p:cNvPr id="3" name="Content Placeholder 2"/>
          <p:cNvSpPr>
            <a:spLocks noGrp="1"/>
          </p:cNvSpPr>
          <p:nvPr>
            <p:ph idx="4294967295"/>
          </p:nvPr>
        </p:nvSpPr>
        <p:spPr>
          <a:xfrm>
            <a:off x="457199" y="1738358"/>
            <a:ext cx="8229600" cy="1910278"/>
          </a:xfrm>
        </p:spPr>
        <p:txBody>
          <a:bodyPr>
            <a:normAutofit/>
          </a:bodyPr>
          <a:lstStyle/>
          <a:p>
            <a:r>
              <a:rPr lang="en-US" sz="1800" dirty="0"/>
              <a:t>Email </a:t>
            </a:r>
            <a:r>
              <a:rPr lang="en-US" sz="1800" dirty="0">
                <a:hlinkClick r:id="rId2"/>
              </a:rPr>
              <a:t>sminyard@roa.org</a:t>
            </a:r>
            <a:r>
              <a:rPr lang="en-US" sz="1800" dirty="0"/>
              <a:t> with questions and to let National know which projects your Department/Chapter is doing.
Throughout October, send pictures and video of your projects to </a:t>
            </a:r>
            <a:r>
              <a:rPr lang="en-US" sz="1800" dirty="0">
                <a:hlinkClick r:id="rId3"/>
              </a:rPr>
              <a:t>mharig@roa.org</a:t>
            </a:r>
            <a:r>
              <a:rPr lang="en-US" sz="1800" dirty="0"/>
              <a:t> for posting on ROA’s social media and inclusion into the Reserve Voice.
Provide feedback on project partners or ideas for ROA to champion next year! </a:t>
            </a:r>
            <a:endParaRPr sz="1800" dirty="0"/>
          </a:p>
        </p:txBody>
      </p:sp>
    </p:spTree>
    <p:extLst>
      <p:ext uri="{BB962C8B-B14F-4D97-AF65-F5344CB8AC3E}">
        <p14:creationId xmlns:p14="http://schemas.microsoft.com/office/powerpoint/2010/main" val="2670423818"/>
      </p:ext>
    </p:extLst>
  </p:cSld>
  <p:clrMapOvr>
    <a:masterClrMapping/>
  </p:clrMapOvr>
</p:sld>
</file>

<file path=ppt/theme/theme1.xml><?xml version="1.0" encoding="utf-8"?>
<a:theme xmlns:a="http://schemas.openxmlformats.org/drawingml/2006/main" name="Office Theme">
  <a:themeElements>
    <a:clrScheme name="ROA core">
      <a:dk1>
        <a:srgbClr val="133563"/>
      </a:dk1>
      <a:lt1>
        <a:srgbClr val="FFFFFF"/>
      </a:lt1>
      <a:dk2>
        <a:srgbClr val="5A6775"/>
      </a:dk2>
      <a:lt2>
        <a:srgbClr val="EEECE1"/>
      </a:lt2>
      <a:accent1>
        <a:srgbClr val="0B1F3A"/>
      </a:accent1>
      <a:accent2>
        <a:srgbClr val="8B1E1E"/>
      </a:accent2>
      <a:accent3>
        <a:srgbClr val="5A6775"/>
      </a:accent3>
      <a:accent4>
        <a:srgbClr val="8064A2"/>
      </a:accent4>
      <a:accent5>
        <a:srgbClr val="4BACC6"/>
      </a:accent5>
      <a:accent6>
        <a:srgbClr val="F79646"/>
      </a:accent6>
      <a:hlink>
        <a:srgbClr val="0000FF"/>
      </a:hlink>
      <a:folHlink>
        <a:srgbClr val="800080"/>
      </a:folHlink>
    </a:clrScheme>
    <a:fontScheme name="ROA Calibri">
      <a:majorFont>
        <a:latin typeface="Calibri bold"/>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D65CEA7-B21C-4844-84D7-F1A9DB18D623}">
  <we:reference id="wa200010725" version="1.0.0.1" store="en-US" storeType="OMEX"/>
  <we:alternateReferences>
    <we:reference id="WA200010725" version="1.0.0.1" store="en-US" storeType="OMEX"/>
  </we:alternateReferences>
  <we:properties>
    <we:property name="claude.fileId" value="&quot;078bbe50-91cd-4ddf-b0b9-68be4fd9b6f2&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a64e395-054d-4060-9226-e844758f4d0b" xsi:nil="true"/>
    <lcf76f155ced4ddcb4097134ff3c332f xmlns="d40d21c4-77c0-4196-b1c6-c082ee2311f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52ADB650DEB649A689B64CC1D0CA6D" ma:contentTypeVersion="11" ma:contentTypeDescription="Create a new document." ma:contentTypeScope="" ma:versionID="fdf7d99d044691736c9eb9d935bda825">
  <xsd:schema xmlns:xsd="http://www.w3.org/2001/XMLSchema" xmlns:xs="http://www.w3.org/2001/XMLSchema" xmlns:p="http://schemas.microsoft.com/office/2006/metadata/properties" xmlns:ns2="d40d21c4-77c0-4196-b1c6-c082ee2311fb" xmlns:ns3="7a64e395-054d-4060-9226-e844758f4d0b" targetNamespace="http://schemas.microsoft.com/office/2006/metadata/properties" ma:root="true" ma:fieldsID="ac679fa94162982b5c4f54b162f02b23" ns2:_="" ns3:_="">
    <xsd:import namespace="d40d21c4-77c0-4196-b1c6-c082ee2311fb"/>
    <xsd:import namespace="7a64e395-054d-4060-9226-e844758f4d0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0d21c4-77c0-4196-b1c6-c082ee2311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0e579d7-a263-46e4-8723-bf81523cc59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a64e395-054d-4060-9226-e844758f4d0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0907ce0-2dd0-4239-b531-8c6f82ab6a0c}" ma:internalName="TaxCatchAll" ma:showField="CatchAllData" ma:web="7a64e395-054d-4060-9226-e844758f4d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FDF905-9234-4379-AF1B-17044557A919}">
  <ds:schemaRefs>
    <ds:schemaRef ds:uri="http://schemas.microsoft.com/sharepoint/v3/contenttype/forms"/>
  </ds:schemaRefs>
</ds:datastoreItem>
</file>

<file path=customXml/itemProps2.xml><?xml version="1.0" encoding="utf-8"?>
<ds:datastoreItem xmlns:ds="http://schemas.openxmlformats.org/officeDocument/2006/customXml" ds:itemID="{B38B7F13-B4D8-46B1-A0C1-114D35A6F0AF}">
  <ds:schemaRefs>
    <ds:schemaRef ds:uri="http://schemas.microsoft.com/office/2006/metadata/properties"/>
    <ds:schemaRef ds:uri="http://schemas.microsoft.com/office/infopath/2007/PartnerControls"/>
    <ds:schemaRef ds:uri="7a64e395-054d-4060-9226-e844758f4d0b"/>
    <ds:schemaRef ds:uri="d40d21c4-77c0-4196-b1c6-c082ee2311fb"/>
  </ds:schemaRefs>
</ds:datastoreItem>
</file>

<file path=customXml/itemProps3.xml><?xml version="1.0" encoding="utf-8"?>
<ds:datastoreItem xmlns:ds="http://schemas.openxmlformats.org/officeDocument/2006/customXml" ds:itemID="{FA59217A-CFE1-4558-9FA2-EDAED855CC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0d21c4-77c0-4196-b1c6-c082ee2311fb"/>
    <ds:schemaRef ds:uri="7a64e395-054d-4060-9226-e844758f4d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1569</TotalTime>
  <Words>709</Words>
  <Application>Microsoft Office PowerPoint</Application>
  <PresentationFormat>On-screen Show (4:3)</PresentationFormat>
  <Paragraphs>22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bold</vt:lpstr>
      <vt:lpstr>Office Theme</vt:lpstr>
      <vt:lpstr>Join ROA's 22 Days of Service</vt:lpstr>
      <vt:lpstr>About the 22 Days of Service</vt:lpstr>
      <vt:lpstr>Program Leads &amp; Contact</vt:lpstr>
      <vt:lpstr>Partner Spotlight: Veterans Last Patrol</vt:lpstr>
      <vt:lpstr>Partner Spotlight: VetJobs</vt:lpstr>
      <vt:lpstr>Partner Spotlight: Veterans History Project</vt:lpstr>
      <vt:lpstr>Department &amp; Chapter Led Events</vt:lpstr>
      <vt:lpstr>Let Us Know What You’re Doing!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Reserve Organization of America</dc:title>
  <dc:subject/>
  <dc:creator>John Hashem</dc:creator>
  <cp:keywords/>
  <dc:description>generated using python-pptx</dc:description>
  <cp:lastModifiedBy>Steve Minyard</cp:lastModifiedBy>
  <cp:revision>11</cp:revision>
  <dcterms:created xsi:type="dcterms:W3CDTF">2013-01-27T09:14:16Z</dcterms:created>
  <dcterms:modified xsi:type="dcterms:W3CDTF">2026-07-27T13:34:15Z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0x0101007852ADB650DEB649A689B64CC1D0CA6D</vt:lpwstr>
  </property>
  <property fmtid="{D5CDD505-2E9C-101B-9397-08002B2CF9AE}" pid="3" name="MediaServiceImageTags">
    <vt:lpwstr/>
  </property>
</Properties>
</file>