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330" r:id="rId1"/>
  </p:sldMasterIdLst>
  <p:notesMasterIdLst>
    <p:notesMasterId r:id="rId16"/>
  </p:notesMasterIdLst>
  <p:handoutMasterIdLst>
    <p:handoutMasterId r:id="rId17"/>
  </p:handoutMasterIdLst>
  <p:sldIdLst>
    <p:sldId id="256" r:id="rId2"/>
    <p:sldId id="257" r:id="rId3"/>
    <p:sldId id="258" r:id="rId4"/>
    <p:sldId id="259" r:id="rId5"/>
    <p:sldId id="260" r:id="rId6"/>
    <p:sldId id="265" r:id="rId7"/>
    <p:sldId id="266" r:id="rId8"/>
    <p:sldId id="267" r:id="rId9"/>
    <p:sldId id="261" r:id="rId10"/>
    <p:sldId id="262" r:id="rId11"/>
    <p:sldId id="269" r:id="rId12"/>
    <p:sldId id="268" r:id="rId13"/>
    <p:sldId id="270" r:id="rId14"/>
    <p:sldId id="264" r:id="rId15"/>
  </p:sldIdLst>
  <p:sldSz cx="12192000" cy="6858000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9" userDrawn="1">
          <p15:clr>
            <a:srgbClr val="A4A3A4"/>
          </p15:clr>
        </p15:guide>
        <p15:guide id="2" pos="2209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440"/>
    <a:srgbClr val="CC0000"/>
    <a:srgbClr val="0561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560" autoAdjust="0"/>
    <p:restoredTop sz="95227" autoAdjust="0"/>
  </p:normalViewPr>
  <p:slideViewPr>
    <p:cSldViewPr>
      <p:cViewPr varScale="1">
        <p:scale>
          <a:sx n="109" d="100"/>
          <a:sy n="109" d="100"/>
        </p:scale>
        <p:origin x="870" y="10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30" y="73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2" d="100"/>
          <a:sy n="82" d="100"/>
        </p:scale>
        <p:origin x="-1992" y="-90"/>
      </p:cViewPr>
      <p:guideLst>
        <p:guide orient="horz" pos="2929"/>
        <p:guide pos="220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>
            <a:extLst>
              <a:ext uri="{FF2B5EF4-FFF2-40B4-BE49-F238E27FC236}">
                <a16:creationId xmlns:a16="http://schemas.microsoft.com/office/drawing/2014/main" id="{76CE2649-79C3-2040-801F-78DE669CA573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37146" cy="464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19" tIns="46660" rIns="93319" bIns="4666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4755" name="Rectangle 3">
            <a:extLst>
              <a:ext uri="{FF2B5EF4-FFF2-40B4-BE49-F238E27FC236}">
                <a16:creationId xmlns:a16="http://schemas.microsoft.com/office/drawing/2014/main" id="{0FA05201-8509-BB41-8FB6-AC5ECD675796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1654" y="0"/>
            <a:ext cx="3037146" cy="464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19" tIns="46660" rIns="93319" bIns="4666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4756" name="Rectangle 4">
            <a:extLst>
              <a:ext uri="{FF2B5EF4-FFF2-40B4-BE49-F238E27FC236}">
                <a16:creationId xmlns:a16="http://schemas.microsoft.com/office/drawing/2014/main" id="{11F900E7-5131-1B4F-A7E8-BC9C9BA5F667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8830063"/>
            <a:ext cx="3037146" cy="464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19" tIns="46660" rIns="93319" bIns="4666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4757" name="Rectangle 5">
            <a:extLst>
              <a:ext uri="{FF2B5EF4-FFF2-40B4-BE49-F238E27FC236}">
                <a16:creationId xmlns:a16="http://schemas.microsoft.com/office/drawing/2014/main" id="{A1C02DF4-5781-2F45-ABA0-5D6EDF0DF9C2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1654" y="8830063"/>
            <a:ext cx="3037146" cy="464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19" tIns="46660" rIns="93319" bIns="4666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B33A8481-6255-44DE-82B2-D7B1A26D10B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A98C43B-6613-9941-BE40-2B4646E8755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7146" cy="464741"/>
          </a:xfrm>
          <a:prstGeom prst="rect">
            <a:avLst/>
          </a:prstGeom>
        </p:spPr>
        <p:txBody>
          <a:bodyPr vert="horz" lIns="93319" tIns="46660" rIns="93319" bIns="46660" rtlCol="0"/>
          <a:lstStyle>
            <a:lvl1pPr algn="l" eaLnBrk="0" hangingPunct="0">
              <a:defRPr sz="1200">
                <a:latin typeface="Verdana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EB03C4-B4F7-DA45-BEEE-595C9358C9A8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971654" y="0"/>
            <a:ext cx="3037146" cy="464741"/>
          </a:xfrm>
          <a:prstGeom prst="rect">
            <a:avLst/>
          </a:prstGeom>
        </p:spPr>
        <p:txBody>
          <a:bodyPr vert="horz" wrap="square" lIns="93319" tIns="46660" rIns="93319" bIns="4666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Verdana" panose="020B0604030504040204" pitchFamily="34" charset="0"/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fld id="{4954F928-F215-40AF-9E4F-0B0734C4E506}" type="datetimeFigureOut">
              <a:rPr lang="en-US"/>
              <a:pPr>
                <a:defRPr/>
              </a:pPr>
              <a:t>8/11/2024</a:t>
            </a:fld>
            <a:endParaRPr lang="en-US" dirty="0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E6A90F79-D385-8C43-A350-9E83F9B6978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19" tIns="46660" rIns="93319" bIns="4666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4AD292A2-0586-8943-BE02-BF3764FD33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00880" y="4415830"/>
            <a:ext cx="5608640" cy="4184258"/>
          </a:xfrm>
          <a:prstGeom prst="rect">
            <a:avLst/>
          </a:prstGeom>
        </p:spPr>
        <p:txBody>
          <a:bodyPr vert="horz" lIns="93319" tIns="46660" rIns="93319" bIns="4666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8ADC52-E8AC-4D4A-8110-AB45D29D939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1" y="8830063"/>
            <a:ext cx="3037146" cy="464740"/>
          </a:xfrm>
          <a:prstGeom prst="rect">
            <a:avLst/>
          </a:prstGeom>
        </p:spPr>
        <p:txBody>
          <a:bodyPr vert="horz" lIns="93319" tIns="46660" rIns="93319" bIns="46660" rtlCol="0" anchor="b"/>
          <a:lstStyle>
            <a:lvl1pPr algn="l" eaLnBrk="0" hangingPunct="0">
              <a:defRPr sz="1200">
                <a:latin typeface="Verdana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D357ED-3482-534A-9C04-798489298B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71654" y="8830063"/>
            <a:ext cx="3037146" cy="464740"/>
          </a:xfrm>
          <a:prstGeom prst="rect">
            <a:avLst/>
          </a:prstGeom>
        </p:spPr>
        <p:txBody>
          <a:bodyPr vert="horz" wrap="square" lIns="93319" tIns="46660" rIns="93319" bIns="4666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963F35BE-A8E0-4E3F-AE72-239C95781FE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67834D9-0118-4782-A711-C4931CDF5846}"/>
              </a:ext>
            </a:extLst>
          </p:cNvPr>
          <p:cNvCxnSpPr/>
          <p:nvPr/>
        </p:nvCxnSpPr>
        <p:spPr>
          <a:xfrm>
            <a:off x="914400" y="3398839"/>
            <a:ext cx="10464800" cy="1587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371601"/>
            <a:ext cx="10464800" cy="1927225"/>
          </a:xfrm>
        </p:spPr>
        <p:txBody>
          <a:bodyPr anchor="b">
            <a:noAutofit/>
          </a:bodyPr>
          <a:lstStyle>
            <a:lvl1pPr algn="ctr">
              <a:defRPr sz="4000" cap="all" baseline="0"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505200"/>
            <a:ext cx="85344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4B0342F-B46D-4629-85E9-D7B4406E1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8782B81-35F5-4CF0-A99B-E9CE2EC35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EBF7532-4A57-4A0F-9C06-FB609EBCD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68BDC4-6167-4856-8EB3-EE7737BDB3A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EE0EA7F0-BF7B-BD73-DB0A-5C04736EBF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4773" y="6014826"/>
            <a:ext cx="1967627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207086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407CF66-C7BA-4108-9DA3-188B39802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7BEBF91-B851-4553-95A0-D85565DD7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1814223-1FDD-4D91-9F16-F39BE7C15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CDADA5-1B9F-41B2-BAA0-B87582A5CF9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2E33D2A9-7B7A-296D-8E1B-9836EE80C9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4773" y="6014826"/>
            <a:ext cx="1967627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337689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609600"/>
            <a:ext cx="2743200" cy="5867400"/>
          </a:xfrm>
        </p:spPr>
        <p:txBody>
          <a:bodyPr vert="eaVert"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609600"/>
            <a:ext cx="802640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43CCC4F-2587-4EF4-8F5B-3A27410FCF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DC9C030-53CF-4CA9-BA68-5F32F7AE5C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6901627-3069-4980-B7D0-7D6032F78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92021A-2300-44DA-BAF9-7E689806C0A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387E6294-C29C-5DF0-0437-91593ABD88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4773" y="6014826"/>
            <a:ext cx="1967627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657021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sz="24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000">
                <a:latin typeface="Calibri" pitchFamily="34" charset="0"/>
              </a:defRPr>
            </a:lvl1pPr>
            <a:lvl2pPr>
              <a:buFont typeface="Arial" pitchFamily="34" charset="0"/>
              <a:buChar char="−"/>
              <a:defRPr sz="1800">
                <a:latin typeface="Calibri" pitchFamily="34" charset="0"/>
              </a:defRPr>
            </a:lvl2pPr>
            <a:lvl3pPr>
              <a:buFont typeface="Bell MT" pitchFamily="18" charset="0"/>
              <a:buChar char="›"/>
              <a:defRPr sz="1600">
                <a:latin typeface="Calibri" pitchFamily="34" charset="0"/>
              </a:defRPr>
            </a:lvl3pPr>
            <a:lvl4pPr>
              <a:defRPr sz="1400">
                <a:latin typeface="Calibri" pitchFamily="34" charset="0"/>
              </a:defRPr>
            </a:lvl4pPr>
            <a:lvl5pPr>
              <a:defRPr sz="1200"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F873E60-699B-4618-9FA5-597DDDD73A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C19C208-9450-4E03-AB7D-4D5B23188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410C6A5-2D03-4C24-9F71-F2D0870AE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CF8F59-B848-4536-A01F-D08C07DE06D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30F008F7-E34E-7E3D-DCF3-86ADEB4D6B0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4773" y="6014826"/>
            <a:ext cx="1967627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240772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2362201"/>
            <a:ext cx="10363200" cy="2200275"/>
          </a:xfrm>
        </p:spPr>
        <p:txBody>
          <a:bodyPr anchor="b"/>
          <a:lstStyle>
            <a:lvl1pPr algn="l">
              <a:defRPr sz="48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4626865"/>
            <a:ext cx="10363200" cy="1500187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AE65A4F-11E7-4938-9215-2CFF268C23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B13C6CE-29E9-4F56-9759-980E501F1C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A5480A9-8D68-4019-B529-8683CFEB3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20273E-7D21-429A-94C4-F7B622273C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7566BECF-7EB2-D76F-269F-F2201FC4672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4773" y="6014826"/>
            <a:ext cx="1967627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4340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73352"/>
            <a:ext cx="53848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73352"/>
            <a:ext cx="53848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FFB38C90-9716-40C0-B35E-BCBA1543E3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25C9464E-B000-424B-82E9-D47AE28A3E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78C7033-61BE-40CF-BD9D-6841AABDC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A57A7C-B021-4987-8BAC-770308094B8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2A831715-7848-91A8-EEAD-786F1BA76C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4773" y="6014826"/>
            <a:ext cx="1967627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362672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4A805FD-C8D9-416F-B725-50D9A45E92C4}"/>
              </a:ext>
            </a:extLst>
          </p:cNvPr>
          <p:cNvCxnSpPr/>
          <p:nvPr/>
        </p:nvCxnSpPr>
        <p:spPr>
          <a:xfrm rot="5400000">
            <a:off x="3742796" y="4045480"/>
            <a:ext cx="4708525" cy="2117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76400"/>
            <a:ext cx="524256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438400"/>
            <a:ext cx="524256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39840" y="1676400"/>
            <a:ext cx="524256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9840" y="2438400"/>
            <a:ext cx="524256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Date Placeholder 6">
            <a:extLst>
              <a:ext uri="{FF2B5EF4-FFF2-40B4-BE49-F238E27FC236}">
                <a16:creationId xmlns:a16="http://schemas.microsoft.com/office/drawing/2014/main" id="{70C8467A-78CA-446D-8FF2-DD95881332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Footer Placeholder 7">
            <a:extLst>
              <a:ext uri="{FF2B5EF4-FFF2-40B4-BE49-F238E27FC236}">
                <a16:creationId xmlns:a16="http://schemas.microsoft.com/office/drawing/2014/main" id="{0933312D-B02D-45C8-9A2C-4B19F6148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8">
            <a:extLst>
              <a:ext uri="{FF2B5EF4-FFF2-40B4-BE49-F238E27FC236}">
                <a16:creationId xmlns:a16="http://schemas.microsoft.com/office/drawing/2014/main" id="{9A13FD77-7A9B-4729-804E-4893C05A3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3001CA-F517-4349-91BF-7FF35E36D48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6AFF14B5-6A26-E3AA-0AD8-DB402EE48A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4773" y="6014826"/>
            <a:ext cx="1967627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752247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6FCBD5-209F-4E39-AAC4-F601ABC51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343077-E386-4DED-90F5-17DE3DB9C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557971-FA7D-4DA3-A2A6-D41EA85F1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7979ED-2FA4-4900-BBDB-7C34885428D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C9BACC64-5BDB-790D-7D5A-F6E50AD667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4773" y="6014826"/>
            <a:ext cx="1967627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776870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21F2272A-150F-4D3D-84DE-508BAFE042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F9D981F4-08E9-4BEE-B9CC-22C0C34CA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2D74295-F9F7-4CA9-99C7-E076A0570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9A6A55-6F0A-499B-BF11-8586CCCE65D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A09CCF02-9E21-018C-2250-548F55F409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4773" y="6014826"/>
            <a:ext cx="1967627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98421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782601C-F49B-4560-9D19-B2ED61FECCF7}"/>
              </a:ext>
            </a:extLst>
          </p:cNvPr>
          <p:cNvCxnSpPr/>
          <p:nvPr/>
        </p:nvCxnSpPr>
        <p:spPr>
          <a:xfrm rot="5400000">
            <a:off x="911754" y="3580343"/>
            <a:ext cx="5578475" cy="2117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92080"/>
            <a:ext cx="2852928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2400" y="792080"/>
            <a:ext cx="7620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2130553"/>
            <a:ext cx="2852928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07BFDD36-F732-47FD-83FA-3012B4D92A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E19EECE3-4BEB-43DA-B54E-91C58CF7C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976EA0D5-CABD-4A52-87F6-C92AD080D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6A65E4-6E05-4074-9B4A-99C8DECEB7F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C5E5F29B-82A3-F89C-0F9C-03A1E134CF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4773" y="6014826"/>
            <a:ext cx="1967627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301691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92480"/>
            <a:ext cx="2856907" cy="126492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11480" y="838201"/>
            <a:ext cx="787252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133600"/>
            <a:ext cx="2852928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B7CEE60A-A501-4D74-A491-895D9C6AB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E7448341-38A4-441A-964A-F5175FAA0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BA3BAAE-9E07-42D1-9DEB-473C36012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BC3F5A-21B6-4BA5-AC72-AD17E110AE0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F72F9FE7-BAF1-7B64-21AC-E0015978A6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4773" y="6014826"/>
            <a:ext cx="1967627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880734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9AB5E4"/>
            </a:gs>
            <a:gs pos="50000">
              <a:srgbClr val="C2D1ED"/>
            </a:gs>
            <a:gs pos="100000">
              <a:srgbClr val="E1E8F5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F2725E3-621F-494E-924C-F79A3616C1E1}"/>
              </a:ext>
            </a:extLst>
          </p:cNvPr>
          <p:cNvSpPr/>
          <p:nvPr/>
        </p:nvSpPr>
        <p:spPr>
          <a:xfrm>
            <a:off x="0" y="220663"/>
            <a:ext cx="12192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9567FA-A5C0-684C-85DF-9973AFAD5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33400"/>
            <a:ext cx="109728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28" name="Text Placeholder 2">
            <a:extLst>
              <a:ext uri="{FF2B5EF4-FFF2-40B4-BE49-F238E27FC236}">
                <a16:creationId xmlns:a16="http://schemas.microsoft.com/office/drawing/2014/main" id="{26E5568C-0E4A-4C0E-B7BF-2A52A526C3D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4DEC9B7-A9C8-CB4A-A133-CD49759DEFD2}"/>
              </a:ext>
            </a:extLst>
          </p:cNvPr>
          <p:cNvSpPr/>
          <p:nvPr/>
        </p:nvSpPr>
        <p:spPr>
          <a:xfrm>
            <a:off x="0" y="1"/>
            <a:ext cx="12192000" cy="3651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240EA8-DDAF-AD49-B41D-2465D86D4F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19051"/>
            <a:ext cx="3860800" cy="3286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0618B6-3BAA-C641-8C63-46A00668A6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2000" y="19051"/>
            <a:ext cx="5486400" cy="3286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65A201-BCF7-8E40-AB52-6618D39116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60000" y="19051"/>
            <a:ext cx="1422400" cy="32861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FCB8FA68-690D-4339-8B57-F6F77D53F9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00" r:id="rId1"/>
    <p:sldLayoutId id="2147485101" r:id="rId2"/>
    <p:sldLayoutId id="2147485102" r:id="rId3"/>
    <p:sldLayoutId id="2147485103" r:id="rId4"/>
    <p:sldLayoutId id="2147485104" r:id="rId5"/>
    <p:sldLayoutId id="2147485105" r:id="rId6"/>
    <p:sldLayoutId id="2147485106" r:id="rId7"/>
    <p:sldLayoutId id="2147485107" r:id="rId8"/>
    <p:sldLayoutId id="2147485108" r:id="rId9"/>
    <p:sldLayoutId id="2147485109" r:id="rId10"/>
    <p:sldLayoutId id="2147485110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 spc="-1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Bell MT" pitchFamily="18" charset="0"/>
          <a:ea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Bell MT" pitchFamily="18" charset="0"/>
          <a:ea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Bell MT" pitchFamily="18" charset="0"/>
          <a:ea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Bell MT" pitchFamily="18" charset="0"/>
          <a:ea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Bell MT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Bell MT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Bell MT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Bell MT" pitchFamily="18" charset="0"/>
        </a:defRPr>
      </a:lvl9pPr>
    </p:titleStyle>
    <p:bodyStyle>
      <a:lvl1pPr marL="182563" indent="-1825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457200" indent="-1825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730250" indent="-1825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004888" indent="-1825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1187450" indent="-1365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ED9E6-9018-BB2D-9EC7-4A7956D8186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6600" dirty="0"/>
              <a:t>ROA Academy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B7EC78-9E46-202D-2749-A392D7889F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3505200"/>
            <a:ext cx="10363200" cy="1752600"/>
          </a:xfrm>
        </p:spPr>
        <p:txBody>
          <a:bodyPr/>
          <a:lstStyle/>
          <a:p>
            <a:pPr algn="ctr"/>
            <a:r>
              <a:rPr lang="en-US" sz="4800" dirty="0"/>
              <a:t>Yellow Ribbon Events</a:t>
            </a:r>
          </a:p>
        </p:txBody>
      </p:sp>
    </p:spTree>
    <p:extLst>
      <p:ext uri="{BB962C8B-B14F-4D97-AF65-F5344CB8AC3E}">
        <p14:creationId xmlns:p14="http://schemas.microsoft.com/office/powerpoint/2010/main" val="2040795017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302493-EB18-4D2D-25DC-E97DFF704C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38200"/>
            <a:ext cx="10972800" cy="2590800"/>
          </a:xfrm>
        </p:spPr>
        <p:txBody>
          <a:bodyPr>
            <a:normAutofit fontScale="90000"/>
          </a:bodyPr>
          <a:lstStyle/>
          <a:p>
            <a:r>
              <a:rPr lang="en-US" sz="5300" dirty="0"/>
              <a:t>Working Air Force Events</a:t>
            </a:r>
            <a:br>
              <a:rPr lang="en-US" sz="4800" dirty="0"/>
            </a:br>
            <a:br>
              <a:rPr lang="en-US" sz="4400" dirty="0"/>
            </a:br>
            <a:br>
              <a:rPr lang="en-US" sz="4800" dirty="0"/>
            </a:br>
            <a:endParaRPr lang="en-US" sz="4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5D3ACB-1921-0B96-4D27-9DEF92E91D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362200"/>
            <a:ext cx="10972800" cy="4114800"/>
          </a:xfrm>
        </p:spPr>
        <p:txBody>
          <a:bodyPr/>
          <a:lstStyle/>
          <a:p>
            <a:endParaRPr lang="en-US" sz="2000" dirty="0"/>
          </a:p>
          <a:p>
            <a:pPr algn="ctr"/>
            <a:r>
              <a:rPr lang="en-US" sz="4400" dirty="0"/>
              <a:t>Alan </a:t>
            </a:r>
            <a:r>
              <a:rPr lang="en-US" sz="4400" dirty="0" err="1"/>
              <a:t>Flolo</a:t>
            </a:r>
            <a:r>
              <a:rPr lang="en-US" sz="4400"/>
              <a:t>, Lt Colonel</a:t>
            </a:r>
            <a:r>
              <a:rPr lang="en-US" sz="4400" dirty="0"/>
              <a:t>, USAF (Ret)</a:t>
            </a:r>
          </a:p>
        </p:txBody>
      </p:sp>
    </p:spTree>
    <p:extLst>
      <p:ext uri="{BB962C8B-B14F-4D97-AF65-F5344CB8AC3E}">
        <p14:creationId xmlns:p14="http://schemas.microsoft.com/office/powerpoint/2010/main" val="362219728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ED9E6-9018-BB2D-9EC7-4A7956D8186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800" dirty="0"/>
              <a:t>Army Yellow ribbon events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B7EC78-9E46-202D-2749-A392D7889F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3505200"/>
            <a:ext cx="10464800" cy="1752600"/>
          </a:xfrm>
        </p:spPr>
        <p:txBody>
          <a:bodyPr/>
          <a:lstStyle/>
          <a:p>
            <a:pPr algn="ctr"/>
            <a:r>
              <a:rPr lang="en-US" sz="4400" dirty="0"/>
              <a:t>John F. Rosnow, COL (USA Retired)</a:t>
            </a:r>
          </a:p>
        </p:txBody>
      </p:sp>
    </p:spTree>
    <p:extLst>
      <p:ext uri="{BB962C8B-B14F-4D97-AF65-F5344CB8AC3E}">
        <p14:creationId xmlns:p14="http://schemas.microsoft.com/office/powerpoint/2010/main" val="2023261883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73CE2B-7606-0AB5-09E0-93B12BD76A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400" dirty="0"/>
              <a:t>88</a:t>
            </a:r>
            <a:r>
              <a:rPr lang="en-US" sz="4400" baseline="30000" dirty="0"/>
              <a:t>th</a:t>
            </a:r>
            <a:r>
              <a:rPr lang="en-US" sz="4400" dirty="0"/>
              <a:t> Readiness Division Yellow Ribbon Event</a:t>
            </a:r>
          </a:p>
        </p:txBody>
      </p:sp>
      <p:pic>
        <p:nvPicPr>
          <p:cNvPr id="8" name="Content Placeholder 7" descr="A group of people sitting in chairs in a room&#10;&#10;Description automatically generated">
            <a:extLst>
              <a:ext uri="{FF2B5EF4-FFF2-40B4-BE49-F238E27FC236}">
                <a16:creationId xmlns:a16="http://schemas.microsoft.com/office/drawing/2014/main" id="{0B3896B3-A49A-50D9-42BB-6AD0C40207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031" y="1560576"/>
            <a:ext cx="8749937" cy="4253442"/>
          </a:xfrm>
        </p:spPr>
      </p:pic>
    </p:spTree>
    <p:extLst>
      <p:ext uri="{BB962C8B-B14F-4D97-AF65-F5344CB8AC3E}">
        <p14:creationId xmlns:p14="http://schemas.microsoft.com/office/powerpoint/2010/main" val="3914197041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73CE2B-7606-0AB5-09E0-93B12BD76A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Minnesota Army National Guard Yellow Ribbon Event</a:t>
            </a:r>
          </a:p>
        </p:txBody>
      </p:sp>
      <p:pic>
        <p:nvPicPr>
          <p:cNvPr id="5" name="Content Placeholder 4" descr="A group of people in a room&#10;&#10;Description automatically generated">
            <a:extLst>
              <a:ext uri="{FF2B5EF4-FFF2-40B4-BE49-F238E27FC236}">
                <a16:creationId xmlns:a16="http://schemas.microsoft.com/office/drawing/2014/main" id="{529D3AA0-B52A-8C1F-349A-E805AB4BA4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831" y="1548384"/>
            <a:ext cx="8902337" cy="4327525"/>
          </a:xfrm>
        </p:spPr>
      </p:pic>
    </p:spTree>
    <p:extLst>
      <p:ext uri="{BB962C8B-B14F-4D97-AF65-F5344CB8AC3E}">
        <p14:creationId xmlns:p14="http://schemas.microsoft.com/office/powerpoint/2010/main" val="1077039867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079D17-18AF-02DF-B020-1E9194FD3B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Wrap 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F5AAB9-06EC-D5F7-C957-F86609BF9A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sz="4000" dirty="0"/>
              <a:t>Leadership at Events</a:t>
            </a:r>
          </a:p>
          <a:p>
            <a:r>
              <a:rPr lang="en-US" sz="4000" dirty="0"/>
              <a:t>State and local Veterans officials</a:t>
            </a:r>
          </a:p>
          <a:p>
            <a:r>
              <a:rPr lang="en-US" sz="4000" dirty="0"/>
              <a:t>Other MSO and VSO Organizations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 algn="ctr">
              <a:buNone/>
            </a:pPr>
            <a:r>
              <a:rPr lang="en-US" sz="4000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026752358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73CE2B-7606-0AB5-09E0-93B12BD76A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A8999A-197B-5D6A-1830-F090ADB9E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5105400"/>
          </a:xfrm>
        </p:spPr>
        <p:txBody>
          <a:bodyPr/>
          <a:lstStyle/>
          <a:p>
            <a:r>
              <a:rPr lang="en-US" sz="4000" dirty="0"/>
              <a:t> Yellow Ribbon Website – Scott Russell</a:t>
            </a:r>
          </a:p>
          <a:p>
            <a:r>
              <a:rPr lang="en-US" sz="4000" dirty="0"/>
              <a:t> Tabletop Event Organizer – Anne </a:t>
            </a:r>
            <a:r>
              <a:rPr lang="en-US" sz="4000" dirty="0" err="1"/>
              <a:t>Groskreutz</a:t>
            </a:r>
            <a:endParaRPr lang="en-US" sz="4000" dirty="0"/>
          </a:p>
          <a:p>
            <a:r>
              <a:rPr lang="en-US" sz="4000" dirty="0"/>
              <a:t> STARs in Schools kits – Margaret Cope</a:t>
            </a:r>
          </a:p>
          <a:p>
            <a:r>
              <a:rPr lang="en-US" sz="4000" dirty="0"/>
              <a:t>What to Expect – Scott Russell</a:t>
            </a:r>
          </a:p>
          <a:p>
            <a:r>
              <a:rPr lang="en-US" sz="4000" dirty="0"/>
              <a:t>Working Air Force Events – Alan </a:t>
            </a:r>
            <a:r>
              <a:rPr lang="en-US" sz="4000" dirty="0" err="1"/>
              <a:t>Flolo</a:t>
            </a:r>
            <a:endParaRPr lang="en-US" sz="4000" dirty="0"/>
          </a:p>
          <a:p>
            <a:r>
              <a:rPr lang="en-US" sz="4000" dirty="0"/>
              <a:t>Working Army Events – John </a:t>
            </a:r>
            <a:r>
              <a:rPr lang="en-US" sz="4000" dirty="0" err="1"/>
              <a:t>Rosnow</a:t>
            </a:r>
            <a:endParaRPr lang="en-US" sz="4000" dirty="0"/>
          </a:p>
          <a:p>
            <a:r>
              <a:rPr lang="en-US" sz="4000" dirty="0"/>
              <a:t>Wrap Up/Q&amp;A – Scott Russell</a:t>
            </a:r>
          </a:p>
        </p:txBody>
      </p:sp>
    </p:spTree>
    <p:extLst>
      <p:ext uri="{BB962C8B-B14F-4D97-AF65-F5344CB8AC3E}">
        <p14:creationId xmlns:p14="http://schemas.microsoft.com/office/powerpoint/2010/main" val="1158667051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B5666-7CC1-01F6-DC29-571BA80A8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Yellow Ribbon Website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5B6131-A033-87DC-4256-FE4A4B14CB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en-US" sz="4400" dirty="0"/>
          </a:p>
          <a:p>
            <a:pPr algn="ctr"/>
            <a:r>
              <a:rPr lang="en-US" sz="4400" dirty="0"/>
              <a:t>Yellowribbon.mil</a:t>
            </a:r>
          </a:p>
        </p:txBody>
      </p:sp>
    </p:spTree>
    <p:extLst>
      <p:ext uri="{BB962C8B-B14F-4D97-AF65-F5344CB8AC3E}">
        <p14:creationId xmlns:p14="http://schemas.microsoft.com/office/powerpoint/2010/main" val="1018563108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C06AFF-3F3B-F374-79BE-B09BDAA562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33400"/>
            <a:ext cx="10972800" cy="1447800"/>
          </a:xfrm>
        </p:spPr>
        <p:txBody>
          <a:bodyPr>
            <a:normAutofit fontScale="90000"/>
          </a:bodyPr>
          <a:lstStyle/>
          <a:p>
            <a:r>
              <a:rPr lang="en-US" sz="4800" dirty="0"/>
              <a:t>Tabletop Event Organizer</a:t>
            </a:r>
            <a:br>
              <a:rPr lang="en-US" sz="4800" dirty="0"/>
            </a:br>
            <a:r>
              <a:rPr lang="en-US" sz="4800" dirty="0"/>
              <a:t>Anne </a:t>
            </a:r>
            <a:r>
              <a:rPr lang="en-US" sz="4800" dirty="0" err="1"/>
              <a:t>Groskreutz</a:t>
            </a:r>
            <a:endParaRPr lang="en-US" sz="48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C467217-7E9A-C76B-E64E-ADEBCED375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800" y="2438400"/>
            <a:ext cx="6502400" cy="4381500"/>
          </a:xfrm>
        </p:spPr>
      </p:pic>
    </p:spTree>
    <p:extLst>
      <p:ext uri="{BB962C8B-B14F-4D97-AF65-F5344CB8AC3E}">
        <p14:creationId xmlns:p14="http://schemas.microsoft.com/office/powerpoint/2010/main" val="3364552285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481B44-91B7-DC4D-68C3-213621BE2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33400"/>
            <a:ext cx="10972800" cy="2895600"/>
          </a:xfrm>
        </p:spPr>
        <p:txBody>
          <a:bodyPr>
            <a:normAutofit/>
          </a:bodyPr>
          <a:lstStyle/>
          <a:p>
            <a:r>
              <a:rPr lang="en-US" sz="7200" dirty="0"/>
              <a:t>STARs in Schools Kits</a:t>
            </a:r>
            <a:br>
              <a:rPr lang="en-US" sz="4800" dirty="0"/>
            </a:br>
            <a:endParaRPr lang="en-US" sz="4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DFF1A5-A1E1-E351-3CDB-78A7C9599D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667000"/>
            <a:ext cx="10972800" cy="2895600"/>
          </a:xfrm>
        </p:spPr>
        <p:txBody>
          <a:bodyPr/>
          <a:lstStyle/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4400" dirty="0"/>
              <a:t>Margaret Cope, Colonel, USAF (Ret)</a:t>
            </a:r>
          </a:p>
          <a:p>
            <a:pPr marL="0" indent="0" algn="ctr">
              <a:buNone/>
            </a:pPr>
            <a:r>
              <a:rPr lang="en-US" sz="4400" dirty="0"/>
              <a:t>STARs Foundation Board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2100287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2F86D2-D516-E8C3-5FE4-B15CEB22E5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F36E69-5385-F91A-4716-2B4BB14102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14400"/>
            <a:ext cx="10972800" cy="55626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ROA and STARs Support for Reserve Component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ROA (Reserve Organization of America) STARs Foundation Mission areas: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to educate American public about the role of reservists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and guardsmen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promote educational events on national security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to promote professional development education in order to develop leadership, communication and group dynamic skills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to provide charitable support to Reserve Component Members and their families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to carry out the charitable and educational purposes of the ROA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803047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DB37D9-43EA-1E07-B3F7-B3D45B4E41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237" y="781923"/>
            <a:ext cx="9858159" cy="39797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B5E2C4B-AED8-5C42-DA82-9C754D84BD78}"/>
              </a:ext>
            </a:extLst>
          </p:cNvPr>
          <p:cNvSpPr txBox="1"/>
          <p:nvPr/>
        </p:nvSpPr>
        <p:spPr>
          <a:xfrm>
            <a:off x="1219200" y="5250078"/>
            <a:ext cx="876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Sogomoynan</a:t>
            </a:r>
            <a:r>
              <a:rPr lang="en-US" dirty="0"/>
              <a:t> &amp; Cooper, “Trauma Faced by Children of Military Families”  </a:t>
            </a:r>
          </a:p>
          <a:p>
            <a:r>
              <a:rPr lang="en-US" dirty="0"/>
              <a:t>National Center for Children in Poverty, Columbia University, May 2010</a:t>
            </a:r>
          </a:p>
        </p:txBody>
      </p:sp>
    </p:spTree>
    <p:extLst>
      <p:ext uri="{BB962C8B-B14F-4D97-AF65-F5344CB8AC3E}">
        <p14:creationId xmlns:p14="http://schemas.microsoft.com/office/powerpoint/2010/main" val="2935297942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F2105E1-8D27-003E-0B0A-BCE97399C948}"/>
              </a:ext>
            </a:extLst>
          </p:cNvPr>
          <p:cNvSpPr txBox="1"/>
          <p:nvPr/>
        </p:nvSpPr>
        <p:spPr>
          <a:xfrm>
            <a:off x="304800" y="533400"/>
            <a:ext cx="112776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Solutions to facilitate unique challenges of Reserve Component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          Reserve School Kit:</a:t>
            </a:r>
          </a:p>
          <a:p>
            <a:pPr marL="1371600" marR="0" lvl="2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To provide parents with an easy way to formally notify their children’s school that a family member is about to be deployed</a:t>
            </a:r>
          </a:p>
          <a:p>
            <a:pPr marL="1371600" marR="0" lvl="2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To help educators support the Reserve Component families before, during and after deployments</a:t>
            </a:r>
          </a:p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	(Over 5000 kits distributed to date)</a:t>
            </a:r>
          </a:p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Military Student Identifier:</a:t>
            </a:r>
          </a:p>
          <a:p>
            <a:pPr marL="1371600" marR="0" lvl="2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Now includes Reserve Component-Amended 2020 NDAA</a:t>
            </a:r>
          </a:p>
          <a:p>
            <a:pPr marL="1371600" marR="0" lvl="2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No federal funding</a:t>
            </a:r>
          </a:p>
          <a:p>
            <a:pPr marL="1371600" marR="0" lvl="2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Schools capture data with school registration (box for military connected)</a:t>
            </a:r>
          </a:p>
        </p:txBody>
      </p:sp>
    </p:spTree>
    <p:extLst>
      <p:ext uri="{BB962C8B-B14F-4D97-AF65-F5344CB8AC3E}">
        <p14:creationId xmlns:p14="http://schemas.microsoft.com/office/powerpoint/2010/main" val="2853622177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F936A8-F2A0-5E5D-803B-E5091F78C5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85800"/>
            <a:ext cx="10972800" cy="1447800"/>
          </a:xfrm>
        </p:spPr>
        <p:txBody>
          <a:bodyPr>
            <a:normAutofit fontScale="90000"/>
          </a:bodyPr>
          <a:lstStyle/>
          <a:p>
            <a:r>
              <a:rPr lang="en-US" sz="5300" dirty="0"/>
              <a:t>What to Expect</a:t>
            </a:r>
            <a:br>
              <a:rPr lang="en-US" sz="4800" dirty="0"/>
            </a:br>
            <a:r>
              <a:rPr lang="en-US" sz="4900" dirty="0">
                <a:solidFill>
                  <a:schemeClr val="tx1"/>
                </a:solidFill>
              </a:rPr>
              <a:t>Scott Russell, Colonel, USAF (Ret)</a:t>
            </a:r>
            <a:br>
              <a:rPr lang="en-US" sz="4400" dirty="0"/>
            </a:br>
            <a:endParaRPr lang="en-US" sz="4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8D098A-B2F3-DDA6-840F-F6DB68F2BA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667000"/>
            <a:ext cx="10972800" cy="3810000"/>
          </a:xfrm>
        </p:spPr>
        <p:txBody>
          <a:bodyPr/>
          <a:lstStyle/>
          <a:p>
            <a:r>
              <a:rPr lang="en-US" sz="4000" dirty="0"/>
              <a:t>Deployer’s and their families</a:t>
            </a:r>
          </a:p>
          <a:p>
            <a:r>
              <a:rPr lang="en-US" sz="4000" dirty="0"/>
              <a:t>Pre and Post Deployers</a:t>
            </a:r>
          </a:p>
          <a:p>
            <a:r>
              <a:rPr lang="en-US" sz="4000" dirty="0"/>
              <a:t>Friday is travel Day</a:t>
            </a:r>
          </a:p>
          <a:p>
            <a:r>
              <a:rPr lang="en-US" sz="4000" dirty="0"/>
              <a:t>Event is all day Saturday, Sunday until Noon</a:t>
            </a:r>
          </a:p>
        </p:txBody>
      </p:sp>
    </p:spTree>
    <p:extLst>
      <p:ext uri="{BB962C8B-B14F-4D97-AF65-F5344CB8AC3E}">
        <p14:creationId xmlns:p14="http://schemas.microsoft.com/office/powerpoint/2010/main" val="1609786826"/>
      </p:ext>
    </p:extLst>
  </p:cSld>
  <p:clrMapOvr>
    <a:masterClrMapping/>
  </p:clrMapOvr>
  <p:transition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ROA Briefing Templat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953734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Bell MT"/>
        <a:ea typeface=""/>
        <a:cs typeface=""/>
      </a:majorFont>
      <a:minorFont>
        <a:latin typeface="Bell MT"/>
        <a:ea typeface=""/>
        <a:cs typeface="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Custom 1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953734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ROA Briefing Template</Template>
  <TotalTime>73496</TotalTime>
  <Words>365</Words>
  <Application>Microsoft Office PowerPoint</Application>
  <PresentationFormat>Widescreen</PresentationFormat>
  <Paragraphs>58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Aptos</vt:lpstr>
      <vt:lpstr>Arial</vt:lpstr>
      <vt:lpstr>Bell MT</vt:lpstr>
      <vt:lpstr>Calibri</vt:lpstr>
      <vt:lpstr>Times New Roman</vt:lpstr>
      <vt:lpstr>Verdana</vt:lpstr>
      <vt:lpstr>ROA Briefing Template</vt:lpstr>
      <vt:lpstr>ROA Academy</vt:lpstr>
      <vt:lpstr>Overview</vt:lpstr>
      <vt:lpstr>Yellow Ribbon Website</vt:lpstr>
      <vt:lpstr>Tabletop Event Organizer Anne Groskreutz</vt:lpstr>
      <vt:lpstr>STARs in Schools Kits </vt:lpstr>
      <vt:lpstr>PowerPoint Presentation</vt:lpstr>
      <vt:lpstr>PowerPoint Presentation</vt:lpstr>
      <vt:lpstr>PowerPoint Presentation</vt:lpstr>
      <vt:lpstr>What to Expect Scott Russell, Colonel, USAF (Ret) </vt:lpstr>
      <vt:lpstr>Working Air Force Events   </vt:lpstr>
      <vt:lpstr>Army Yellow ribbon events</vt:lpstr>
      <vt:lpstr>88th Readiness Division Yellow Ribbon Event</vt:lpstr>
      <vt:lpstr>Minnesota Army National Guard Yellow Ribbon Event</vt:lpstr>
      <vt:lpstr>Wrap Up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Caitlin Donnelly</dc:creator>
  <cp:lastModifiedBy>Scott Russell</cp:lastModifiedBy>
  <cp:revision>776</cp:revision>
  <cp:lastPrinted>2022-03-13T14:55:49Z</cp:lastPrinted>
  <dcterms:created xsi:type="dcterms:W3CDTF">1601-01-01T00:00:00Z</dcterms:created>
  <dcterms:modified xsi:type="dcterms:W3CDTF">2024-08-11T23:09:45Z</dcterms:modified>
</cp:coreProperties>
</file>