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30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8" r:id="rId4"/>
    <p:sldId id="262" r:id="rId5"/>
    <p:sldId id="263" r:id="rId6"/>
    <p:sldId id="259" r:id="rId7"/>
    <p:sldId id="264" r:id="rId8"/>
    <p:sldId id="266" r:id="rId9"/>
    <p:sldId id="268" r:id="rId10"/>
    <p:sldId id="260" r:id="rId11"/>
    <p:sldId id="261" r:id="rId12"/>
    <p:sldId id="265" r:id="rId13"/>
  </p:sldIdLst>
  <p:sldSz cx="12192000" cy="6858000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9" userDrawn="1">
          <p15:clr>
            <a:srgbClr val="A4A3A4"/>
          </p15:clr>
        </p15:guide>
        <p15:guide id="2" pos="220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440"/>
    <a:srgbClr val="CC0000"/>
    <a:srgbClr val="0561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60" autoAdjust="0"/>
    <p:restoredTop sz="95227" autoAdjust="0"/>
  </p:normalViewPr>
  <p:slideViewPr>
    <p:cSldViewPr>
      <p:cViewPr varScale="1">
        <p:scale>
          <a:sx n="97" d="100"/>
          <a:sy n="97" d="100"/>
        </p:scale>
        <p:origin x="1308" y="30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30" y="73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-1992" y="-90"/>
      </p:cViewPr>
      <p:guideLst>
        <p:guide orient="horz" pos="2929"/>
        <p:guide pos="22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 Rosnow" userId="7d701863dcced9d9" providerId="LiveId" clId="{E62D87D4-5089-4F0E-8D77-67070E48E7DE}"/>
    <pc:docChg chg="modSld">
      <pc:chgData name="John Rosnow" userId="7d701863dcced9d9" providerId="LiveId" clId="{E62D87D4-5089-4F0E-8D77-67070E48E7DE}" dt="2025-01-21T21:49:04.372" v="39" actId="20577"/>
      <pc:docMkLst>
        <pc:docMk/>
      </pc:docMkLst>
      <pc:sldChg chg="modSp mod">
        <pc:chgData name="John Rosnow" userId="7d701863dcced9d9" providerId="LiveId" clId="{E62D87D4-5089-4F0E-8D77-67070E48E7DE}" dt="2025-01-21T21:49:04.372" v="39" actId="20577"/>
        <pc:sldMkLst>
          <pc:docMk/>
          <pc:sldMk cId="2271531140" sldId="261"/>
        </pc:sldMkLst>
        <pc:spChg chg="mod">
          <ac:chgData name="John Rosnow" userId="7d701863dcced9d9" providerId="LiveId" clId="{E62D87D4-5089-4F0E-8D77-67070E48E7DE}" dt="2025-01-21T21:49:04.372" v="39" actId="20577"/>
          <ac:spMkLst>
            <pc:docMk/>
            <pc:sldMk cId="2271531140" sldId="261"/>
            <ac:spMk id="3" creationId="{055B6131-A033-87DC-4256-FE4A4B14CB3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76CE2649-79C3-2040-801F-78DE669CA57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37146" cy="464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9" tIns="46660" rIns="93319" bIns="4666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0FA05201-8509-BB41-8FB6-AC5ECD67579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654" y="0"/>
            <a:ext cx="3037146" cy="464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9" tIns="46660" rIns="93319" bIns="4666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4756" name="Rectangle 4">
            <a:extLst>
              <a:ext uri="{FF2B5EF4-FFF2-40B4-BE49-F238E27FC236}">
                <a16:creationId xmlns:a16="http://schemas.microsoft.com/office/drawing/2014/main" id="{11F900E7-5131-1B4F-A7E8-BC9C9BA5F66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30063"/>
            <a:ext cx="3037146" cy="464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9" tIns="46660" rIns="93319" bIns="4666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4757" name="Rectangle 5">
            <a:extLst>
              <a:ext uri="{FF2B5EF4-FFF2-40B4-BE49-F238E27FC236}">
                <a16:creationId xmlns:a16="http://schemas.microsoft.com/office/drawing/2014/main" id="{A1C02DF4-5781-2F45-ABA0-5D6EDF0DF9C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654" y="8830063"/>
            <a:ext cx="3037146" cy="464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9" tIns="46660" rIns="93319" bIns="4666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fld id="{B33A8481-6255-44DE-82B2-D7B1A26D10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A98C43B-6613-9941-BE40-2B4646E8755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146" cy="464741"/>
          </a:xfrm>
          <a:prstGeom prst="rect">
            <a:avLst/>
          </a:prstGeom>
        </p:spPr>
        <p:txBody>
          <a:bodyPr vert="horz" lIns="93319" tIns="46660" rIns="93319" bIns="46660" rtlCol="0"/>
          <a:lstStyle>
            <a:lvl1pPr algn="l" eaLnBrk="0" hangingPunct="0">
              <a:defRPr sz="1200">
                <a:latin typeface="Verdan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2EB03C4-B4F7-DA45-BEEE-595C9358C9A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71654" y="0"/>
            <a:ext cx="3037146" cy="464741"/>
          </a:xfrm>
          <a:prstGeom prst="rect">
            <a:avLst/>
          </a:prstGeom>
        </p:spPr>
        <p:txBody>
          <a:bodyPr vert="horz" wrap="square" lIns="93319" tIns="46660" rIns="93319" bIns="4666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Verdana" panose="020B0604030504040204" pitchFamily="34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fld id="{4954F928-F215-40AF-9E4F-0B0734C4E506}" type="datetimeFigureOut">
              <a:rPr lang="en-US"/>
              <a:pPr>
                <a:defRPr/>
              </a:pPr>
              <a:t>21-Jan-25</a:t>
            </a:fld>
            <a:endParaRPr lang="en-US" dirty="0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E6A90F79-D385-8C43-A350-9E83F9B6978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9" tIns="46660" rIns="93319" bIns="4666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4AD292A2-0586-8943-BE02-BF3764FD33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0880" y="4415830"/>
            <a:ext cx="5608640" cy="4184258"/>
          </a:xfrm>
          <a:prstGeom prst="rect">
            <a:avLst/>
          </a:prstGeom>
        </p:spPr>
        <p:txBody>
          <a:bodyPr vert="horz" lIns="93319" tIns="46660" rIns="93319" bIns="4666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8ADC52-E8AC-4D4A-8110-AB45D29D939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1" y="8830063"/>
            <a:ext cx="3037146" cy="464740"/>
          </a:xfrm>
          <a:prstGeom prst="rect">
            <a:avLst/>
          </a:prstGeom>
        </p:spPr>
        <p:txBody>
          <a:bodyPr vert="horz" lIns="93319" tIns="46660" rIns="93319" bIns="46660" rtlCol="0" anchor="b"/>
          <a:lstStyle>
            <a:lvl1pPr algn="l" eaLnBrk="0" hangingPunct="0">
              <a:defRPr sz="1200">
                <a:latin typeface="Verdan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D357ED-3482-534A-9C04-798489298B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71654" y="8830063"/>
            <a:ext cx="3037146" cy="464740"/>
          </a:xfrm>
          <a:prstGeom prst="rect">
            <a:avLst/>
          </a:prstGeom>
        </p:spPr>
        <p:txBody>
          <a:bodyPr vert="horz" wrap="square" lIns="93319" tIns="46660" rIns="93319" bIns="4666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fld id="{963F35BE-A8E0-4E3F-AE72-239C95781F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https://www.roa.org/general/custom.asp?page=Leaders_Handbook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63F35BE-A8E0-4E3F-AE72-239C95781FE4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82042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https://www.roa.org/general/custom.asp?page=Leaders_Handbook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63F35BE-A8E0-4E3F-AE72-239C95781FE4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16229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https://www.roa.org/general/custom.asp?page=Leaders_Handbook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63F35BE-A8E0-4E3F-AE72-239C95781FE4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0726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7834D9-0118-4782-A711-C4931CDF5846}"/>
              </a:ext>
            </a:extLst>
          </p:cNvPr>
          <p:cNvCxnSpPr/>
          <p:nvPr/>
        </p:nvCxnSpPr>
        <p:spPr>
          <a:xfrm>
            <a:off x="914400" y="3398839"/>
            <a:ext cx="104648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371601"/>
            <a:ext cx="10464800" cy="1927225"/>
          </a:xfrm>
        </p:spPr>
        <p:txBody>
          <a:bodyPr anchor="b">
            <a:noAutofit/>
          </a:bodyPr>
          <a:lstStyle>
            <a:lvl1pPr algn="ctr">
              <a:defRPr sz="4000" cap="all" baseline="0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505200"/>
            <a:ext cx="85344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4B0342F-B46D-4629-85E9-D7B4406E1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8782B81-35F5-4CF0-A99B-E9CE2EC35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EBF7532-4A57-4A0F-9C06-FB609EBCD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8BDC4-6167-4856-8EB3-EE7737BDB3A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8" name="Picture 7" descr="Text&#10;&#10;Description automatically generated">
            <a:extLst>
              <a:ext uri="{FF2B5EF4-FFF2-40B4-BE49-F238E27FC236}">
                <a16:creationId xmlns:a16="http://schemas.microsoft.com/office/drawing/2014/main" id="{EE0EA7F0-BF7B-BD73-DB0A-5C04736EBFC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4773" y="6014826"/>
            <a:ext cx="1967627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8207086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407CF66-C7BA-4108-9DA3-188B39802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7BEBF91-B851-4553-95A0-D85565DD7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1814223-1FDD-4D91-9F16-F39BE7C15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CDADA5-1B9F-41B2-BAA0-B87582A5CF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8" name="Picture 7" descr="Text&#10;&#10;Description automatically generated">
            <a:extLst>
              <a:ext uri="{FF2B5EF4-FFF2-40B4-BE49-F238E27FC236}">
                <a16:creationId xmlns:a16="http://schemas.microsoft.com/office/drawing/2014/main" id="{2E33D2A9-7B7A-296D-8E1B-9836EE80C92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4773" y="6014826"/>
            <a:ext cx="1967627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337689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609600"/>
            <a:ext cx="27432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609600"/>
            <a:ext cx="80264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43CCC4F-2587-4EF4-8F5B-3A27410FC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DC9C030-53CF-4CA9-BA68-5F32F7AE5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6901627-3069-4980-B7D0-7D6032F78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92021A-2300-44DA-BAF9-7E689806C0A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8" name="Picture 7" descr="Text&#10;&#10;Description automatically generated">
            <a:extLst>
              <a:ext uri="{FF2B5EF4-FFF2-40B4-BE49-F238E27FC236}">
                <a16:creationId xmlns:a16="http://schemas.microsoft.com/office/drawing/2014/main" id="{387E6294-C29C-5DF0-0437-91593ABD88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4773" y="6014826"/>
            <a:ext cx="1967627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1657021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sz="24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>
                <a:latin typeface="Calibri" pitchFamily="34" charset="0"/>
              </a:defRPr>
            </a:lvl1pPr>
            <a:lvl2pPr>
              <a:buFont typeface="Arial" pitchFamily="34" charset="0"/>
              <a:buChar char="−"/>
              <a:defRPr sz="1800">
                <a:latin typeface="Calibri" pitchFamily="34" charset="0"/>
              </a:defRPr>
            </a:lvl2pPr>
            <a:lvl3pPr>
              <a:buFont typeface="Bell MT" pitchFamily="18" charset="0"/>
              <a:buChar char="›"/>
              <a:defRPr sz="1600">
                <a:latin typeface="Calibri" pitchFamily="34" charset="0"/>
              </a:defRPr>
            </a:lvl3pPr>
            <a:lvl4pPr>
              <a:defRPr sz="1400">
                <a:latin typeface="Calibri" pitchFamily="34" charset="0"/>
              </a:defRPr>
            </a:lvl4pPr>
            <a:lvl5pPr>
              <a:defRPr sz="1200"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F873E60-699B-4618-9FA5-597DDDD73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C19C208-9450-4E03-AB7D-4D5B23188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410C6A5-2D03-4C24-9F71-F2D0870AE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CF8F59-B848-4536-A01F-D08C07DE06D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8" name="Picture 7" descr="Text&#10;&#10;Description automatically generated">
            <a:extLst>
              <a:ext uri="{FF2B5EF4-FFF2-40B4-BE49-F238E27FC236}">
                <a16:creationId xmlns:a16="http://schemas.microsoft.com/office/drawing/2014/main" id="{30F008F7-E34E-7E3D-DCF3-86ADEB4D6B0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4773" y="6014826"/>
            <a:ext cx="1967627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424077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2362201"/>
            <a:ext cx="10363200" cy="2200275"/>
          </a:xfrm>
        </p:spPr>
        <p:txBody>
          <a:bodyPr anchor="b"/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4626865"/>
            <a:ext cx="10363200" cy="150018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AE65A4F-11E7-4938-9215-2CFF268C2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B13C6CE-29E9-4F56-9759-980E501F1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A5480A9-8D68-4019-B529-8683CFEB3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20273E-7D21-429A-94C4-F7B622273C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0" name="Picture 9" descr="Text&#10;&#10;Description automatically generated">
            <a:extLst>
              <a:ext uri="{FF2B5EF4-FFF2-40B4-BE49-F238E27FC236}">
                <a16:creationId xmlns:a16="http://schemas.microsoft.com/office/drawing/2014/main" id="{7566BECF-7EB2-D76F-269F-F2201FC4672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4773" y="6014826"/>
            <a:ext cx="1967627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44340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73352"/>
            <a:ext cx="53848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73352"/>
            <a:ext cx="53848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FB38C90-9716-40C0-B35E-BCBA1543E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25C9464E-B000-424B-82E9-D47AE28A3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78C7033-61BE-40CF-BD9D-6841AABDC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57A7C-B021-4987-8BAC-770308094B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9" name="Picture 8" descr="Text&#10;&#10;Description automatically generated">
            <a:extLst>
              <a:ext uri="{FF2B5EF4-FFF2-40B4-BE49-F238E27FC236}">
                <a16:creationId xmlns:a16="http://schemas.microsoft.com/office/drawing/2014/main" id="{2A831715-7848-91A8-EEAD-786F1BA76C1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4773" y="6014826"/>
            <a:ext cx="1967627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7362672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4A805FD-C8D9-416F-B725-50D9A45E92C4}"/>
              </a:ext>
            </a:extLst>
          </p:cNvPr>
          <p:cNvCxnSpPr/>
          <p:nvPr/>
        </p:nvCxnSpPr>
        <p:spPr>
          <a:xfrm rot="5400000">
            <a:off x="3742796" y="4045480"/>
            <a:ext cx="4708525" cy="211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76400"/>
            <a:ext cx="524256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38400"/>
            <a:ext cx="52425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39840" y="1676400"/>
            <a:ext cx="524256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9840" y="2438400"/>
            <a:ext cx="52425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Date Placeholder 6">
            <a:extLst>
              <a:ext uri="{FF2B5EF4-FFF2-40B4-BE49-F238E27FC236}">
                <a16:creationId xmlns:a16="http://schemas.microsoft.com/office/drawing/2014/main" id="{70C8467A-78CA-446D-8FF2-DD9588133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7">
            <a:extLst>
              <a:ext uri="{FF2B5EF4-FFF2-40B4-BE49-F238E27FC236}">
                <a16:creationId xmlns:a16="http://schemas.microsoft.com/office/drawing/2014/main" id="{0933312D-B02D-45C8-9A2C-4B19F6148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8">
            <a:extLst>
              <a:ext uri="{FF2B5EF4-FFF2-40B4-BE49-F238E27FC236}">
                <a16:creationId xmlns:a16="http://schemas.microsoft.com/office/drawing/2014/main" id="{9A13FD77-7A9B-4729-804E-4893C05A3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3001CA-F517-4349-91BF-7FF35E36D4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2" name="Picture 11" descr="Text&#10;&#10;Description automatically generated">
            <a:extLst>
              <a:ext uri="{FF2B5EF4-FFF2-40B4-BE49-F238E27FC236}">
                <a16:creationId xmlns:a16="http://schemas.microsoft.com/office/drawing/2014/main" id="{6AFF14B5-6A26-E3AA-0AD8-DB402EE48A1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4773" y="6014826"/>
            <a:ext cx="1967627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9752247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6FCBD5-209F-4E39-AAC4-F601ABC51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343077-E386-4DED-90F5-17DE3DB9C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557971-FA7D-4DA3-A2A6-D41EA85F1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7979ED-2FA4-4900-BBDB-7C34885428D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7" name="Picture 6" descr="Text&#10;&#10;Description automatically generated">
            <a:extLst>
              <a:ext uri="{FF2B5EF4-FFF2-40B4-BE49-F238E27FC236}">
                <a16:creationId xmlns:a16="http://schemas.microsoft.com/office/drawing/2014/main" id="{C9BACC64-5BDB-790D-7D5A-F6E50AD6673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4773" y="6014826"/>
            <a:ext cx="1967627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0776870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1F2272A-150F-4D3D-84DE-508BAFE04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9D981F4-08E9-4BEE-B9CC-22C0C34CA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2D74295-F9F7-4CA9-99C7-E076A0570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9A6A55-6F0A-499B-BF11-8586CCCE65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6" name="Picture 5" descr="Text&#10;&#10;Description automatically generated">
            <a:extLst>
              <a:ext uri="{FF2B5EF4-FFF2-40B4-BE49-F238E27FC236}">
                <a16:creationId xmlns:a16="http://schemas.microsoft.com/office/drawing/2014/main" id="{A09CCF02-9E21-018C-2250-548F55F409E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4773" y="6014826"/>
            <a:ext cx="1967627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298421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782601C-F49B-4560-9D19-B2ED61FECCF7}"/>
              </a:ext>
            </a:extLst>
          </p:cNvPr>
          <p:cNvCxnSpPr/>
          <p:nvPr/>
        </p:nvCxnSpPr>
        <p:spPr>
          <a:xfrm rot="5400000">
            <a:off x="911754" y="3580343"/>
            <a:ext cx="5578475" cy="211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92080"/>
            <a:ext cx="2852928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0" y="792080"/>
            <a:ext cx="7620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2130553"/>
            <a:ext cx="2852928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07BFDD36-F732-47FD-83FA-3012B4D92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E19EECE3-4BEB-43DA-B54E-91C58CF7C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976EA0D5-CABD-4A52-87F6-C92AD080D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6A65E4-6E05-4074-9B4A-99C8DECEB7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0" name="Picture 9" descr="Text&#10;&#10;Description automatically generated">
            <a:extLst>
              <a:ext uri="{FF2B5EF4-FFF2-40B4-BE49-F238E27FC236}">
                <a16:creationId xmlns:a16="http://schemas.microsoft.com/office/drawing/2014/main" id="{C5E5F29B-82A3-F89C-0F9C-03A1E134CF1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4773" y="6014826"/>
            <a:ext cx="1967627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2301691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92480"/>
            <a:ext cx="2856907" cy="126492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1480" y="838201"/>
            <a:ext cx="787252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133600"/>
            <a:ext cx="2852928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B7CEE60A-A501-4D74-A491-895D9C6AB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7448341-38A4-441A-964A-F5175FAA0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BBA3BAAE-9E07-42D1-9DEB-473C36012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BC3F5A-21B6-4BA5-AC72-AD17E110AE0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9" name="Picture 8" descr="Text&#10;&#10;Description automatically generated">
            <a:extLst>
              <a:ext uri="{FF2B5EF4-FFF2-40B4-BE49-F238E27FC236}">
                <a16:creationId xmlns:a16="http://schemas.microsoft.com/office/drawing/2014/main" id="{F72F9FE7-BAF1-7B64-21AC-E0015978A6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4773" y="6014826"/>
            <a:ext cx="1967627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6880734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9AB5E4"/>
            </a:gs>
            <a:gs pos="50000">
              <a:srgbClr val="C2D1ED"/>
            </a:gs>
            <a:gs pos="100000">
              <a:srgbClr val="E1E8F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F2725E3-621F-494E-924C-F79A3616C1E1}"/>
              </a:ext>
            </a:extLst>
          </p:cNvPr>
          <p:cNvSpPr/>
          <p:nvPr/>
        </p:nvSpPr>
        <p:spPr>
          <a:xfrm>
            <a:off x="0" y="220663"/>
            <a:ext cx="12192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9567FA-A5C0-684C-85DF-9973AFAD5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33400"/>
            <a:ext cx="109728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26E5568C-0E4A-4C0E-B7BF-2A52A526C3D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4DEC9B7-A9C8-CB4A-A133-CD49759DEFD2}"/>
              </a:ext>
            </a:extLst>
          </p:cNvPr>
          <p:cNvSpPr/>
          <p:nvPr/>
        </p:nvSpPr>
        <p:spPr>
          <a:xfrm>
            <a:off x="0" y="1"/>
            <a:ext cx="12192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240EA8-DDAF-AD49-B41D-2465D86D4F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19051"/>
            <a:ext cx="38608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>
                <a:solidFill>
                  <a:srgbClr val="FFFFFF"/>
                </a:solidFill>
                <a:latin typeface="Verdan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0618B6-3BAA-C641-8C63-46A00668A6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572000" y="19051"/>
            <a:ext cx="54864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srgbClr val="FFFFFF"/>
                </a:solidFill>
                <a:latin typeface="Verdan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65A201-BCF7-8E40-AB52-6618D39116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60000" y="19051"/>
            <a:ext cx="1422400" cy="3286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0" hangingPunct="0">
              <a:defRPr sz="1400" b="1">
                <a:solidFill>
                  <a:srgbClr val="FFFFFF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fld id="{FCB8FA68-690D-4339-8B57-F6F77D53F9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00" r:id="rId1"/>
    <p:sldLayoutId id="2147485101" r:id="rId2"/>
    <p:sldLayoutId id="2147485102" r:id="rId3"/>
    <p:sldLayoutId id="2147485103" r:id="rId4"/>
    <p:sldLayoutId id="2147485104" r:id="rId5"/>
    <p:sldLayoutId id="2147485105" r:id="rId6"/>
    <p:sldLayoutId id="2147485106" r:id="rId7"/>
    <p:sldLayoutId id="2147485107" r:id="rId8"/>
    <p:sldLayoutId id="2147485108" r:id="rId9"/>
    <p:sldLayoutId id="2147485109" r:id="rId10"/>
    <p:sldLayoutId id="2147485110" r:id="rId11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 spc="-10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Bell MT" pitchFamily="18" charset="0"/>
          <a:ea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Bell MT" pitchFamily="18" charset="0"/>
          <a:ea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Bell MT" pitchFamily="18" charset="0"/>
          <a:ea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Bell MT" pitchFamily="18" charset="0"/>
          <a:ea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Bell MT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Bell MT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Bell MT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Bell MT" pitchFamily="18" charset="0"/>
        </a:defRPr>
      </a:lvl9pPr>
    </p:titleStyle>
    <p:bodyStyle>
      <a:lvl1pPr marL="182563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457200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730250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004888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1187450" indent="-1365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oa.org/page/Chapters-Departments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oa.org/page/ROAAcademy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oa.org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roa.org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oa.org/general/custom.asp?page=Leaders_Handboo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oa.org/page/DeptComplianceForm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cdn.ymaws.com/www.roa.org/resource/collection/CA75C784-0D4D-47F4-B343-4B5BCCA04F5B/How_To_-_Reports_on_Website.pdf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1ED9E6-9018-BB2D-9EC7-4A7956D8186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600" dirty="0"/>
              <a:t>ROA Academy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B7EC78-9E46-202D-2749-A392D7889F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3505200"/>
            <a:ext cx="10363200" cy="1752600"/>
          </a:xfrm>
        </p:spPr>
        <p:txBody>
          <a:bodyPr/>
          <a:lstStyle/>
          <a:p>
            <a:pPr algn="ctr"/>
            <a:r>
              <a:rPr lang="en-US" sz="4800" dirty="0"/>
              <a:t>Department and Chapter Development</a:t>
            </a:r>
          </a:p>
        </p:txBody>
      </p:sp>
    </p:spTree>
    <p:extLst>
      <p:ext uri="{BB962C8B-B14F-4D97-AF65-F5344CB8AC3E}">
        <p14:creationId xmlns:p14="http://schemas.microsoft.com/office/powerpoint/2010/main" val="2040795017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B5666-7CC1-01F6-DC29-571BA80A8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Department and Chapter Websites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5B6131-A033-87DC-4256-FE4A4B14CB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dirty="0">
                <a:hlinkClick r:id="rId2"/>
              </a:rPr>
              <a:t>https://www.roa.org/page/Chapters-Departments</a:t>
            </a:r>
            <a:endParaRPr lang="en-US" sz="4400" dirty="0"/>
          </a:p>
          <a:p>
            <a:r>
              <a:rPr lang="en-US" sz="4400" dirty="0"/>
              <a:t>Located under Members Only Tab</a:t>
            </a:r>
          </a:p>
          <a:p>
            <a:r>
              <a:rPr lang="en-US" sz="4400" dirty="0"/>
              <a:t>Lists Department and Chapter Officers</a:t>
            </a:r>
          </a:p>
        </p:txBody>
      </p:sp>
    </p:spTree>
    <p:extLst>
      <p:ext uri="{BB962C8B-B14F-4D97-AF65-F5344CB8AC3E}">
        <p14:creationId xmlns:p14="http://schemas.microsoft.com/office/powerpoint/2010/main" val="2000417897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B5666-7CC1-01F6-DC29-571BA80A8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ROA Academy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5B6131-A033-87DC-4256-FE4A4B14CB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0"/>
            <a:ext cx="11582400" cy="4876800"/>
          </a:xfrm>
        </p:spPr>
        <p:txBody>
          <a:bodyPr/>
          <a:lstStyle/>
          <a:p>
            <a:r>
              <a:rPr lang="en-US" sz="4400" dirty="0">
                <a:hlinkClick r:id="rId2"/>
              </a:rPr>
              <a:t>Located under Members Only, The ROA Academy</a:t>
            </a:r>
            <a:endParaRPr lang="en-US" sz="4400" dirty="0"/>
          </a:p>
          <a:p>
            <a:r>
              <a:rPr lang="en-US" sz="4400" dirty="0"/>
              <a:t>Presentations and Resources for our members</a:t>
            </a:r>
          </a:p>
          <a:p>
            <a:pPr lvl="1"/>
            <a:r>
              <a:rPr lang="en-US" sz="4200" dirty="0"/>
              <a:t>Family Days and Open </a:t>
            </a:r>
            <a:r>
              <a:rPr lang="en-US" sz="4200"/>
              <a:t>House Opportunities</a:t>
            </a:r>
            <a:endParaRPr lang="en-US" sz="4200" dirty="0"/>
          </a:p>
          <a:p>
            <a:pPr lvl="1"/>
            <a:r>
              <a:rPr lang="en-US" sz="4200" dirty="0"/>
              <a:t>Legislative</a:t>
            </a:r>
          </a:p>
          <a:p>
            <a:pPr lvl="1"/>
            <a:r>
              <a:rPr lang="en-US" sz="4200" dirty="0"/>
              <a:t>Department/Chapter Tools</a:t>
            </a:r>
          </a:p>
          <a:p>
            <a:pPr lvl="1"/>
            <a:r>
              <a:rPr lang="en-US" sz="4200" dirty="0"/>
              <a:t>Yellow Ribbon</a:t>
            </a:r>
          </a:p>
          <a:p>
            <a:pPr lvl="1"/>
            <a:endParaRPr lang="en-US" sz="4200" dirty="0"/>
          </a:p>
        </p:txBody>
      </p:sp>
    </p:spTree>
    <p:extLst>
      <p:ext uri="{BB962C8B-B14F-4D97-AF65-F5344CB8AC3E}">
        <p14:creationId xmlns:p14="http://schemas.microsoft.com/office/powerpoint/2010/main" val="2271531140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B5666-7CC1-01F6-DC29-571BA80A8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Wrap Up/Q&amp;A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32B6A5F-3CB8-9684-478D-7D3BA8C7A33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65867" y="1600200"/>
            <a:ext cx="8669866" cy="4876800"/>
          </a:xfrm>
        </p:spPr>
      </p:pic>
    </p:spTree>
    <p:extLst>
      <p:ext uri="{BB962C8B-B14F-4D97-AF65-F5344CB8AC3E}">
        <p14:creationId xmlns:p14="http://schemas.microsoft.com/office/powerpoint/2010/main" val="2599534051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3CE2B-7606-0AB5-09E0-93B12BD76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A8999A-197B-5D6A-1830-F090ADB9E2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5105400"/>
          </a:xfrm>
        </p:spPr>
        <p:txBody>
          <a:bodyPr/>
          <a:lstStyle/>
          <a:p>
            <a:r>
              <a:rPr lang="en-US" sz="4000" dirty="0"/>
              <a:t>Welcome &amp; Introductions</a:t>
            </a:r>
          </a:p>
          <a:p>
            <a:r>
              <a:rPr lang="en-US" sz="4000" dirty="0"/>
              <a:t>ROA Website and Login</a:t>
            </a:r>
          </a:p>
          <a:p>
            <a:r>
              <a:rPr lang="en-US" sz="4000" dirty="0"/>
              <a:t>Leaders Resources</a:t>
            </a:r>
          </a:p>
          <a:p>
            <a:r>
              <a:rPr lang="en-US" sz="4000" dirty="0"/>
              <a:t>Required Reports</a:t>
            </a:r>
          </a:p>
          <a:p>
            <a:r>
              <a:rPr lang="en-US" sz="4000" dirty="0"/>
              <a:t>Department and Chapter Websites</a:t>
            </a:r>
          </a:p>
          <a:p>
            <a:r>
              <a:rPr lang="en-US" sz="4000" dirty="0"/>
              <a:t>ROA Academy</a:t>
            </a:r>
          </a:p>
          <a:p>
            <a:r>
              <a:rPr lang="en-US" sz="4000" dirty="0"/>
              <a:t>Wrap Up/Q&amp;A</a:t>
            </a:r>
          </a:p>
        </p:txBody>
      </p:sp>
    </p:spTree>
    <p:extLst>
      <p:ext uri="{BB962C8B-B14F-4D97-AF65-F5344CB8AC3E}">
        <p14:creationId xmlns:p14="http://schemas.microsoft.com/office/powerpoint/2010/main" val="1158667051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B5666-7CC1-01F6-DC29-571BA80A8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Welcome and Introductions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5B6131-A033-87DC-4256-FE4A4B14CB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sz="4400" dirty="0"/>
              <a:t>Around the room introductions if time allows</a:t>
            </a:r>
          </a:p>
        </p:txBody>
      </p:sp>
    </p:spTree>
    <p:extLst>
      <p:ext uri="{BB962C8B-B14F-4D97-AF65-F5344CB8AC3E}">
        <p14:creationId xmlns:p14="http://schemas.microsoft.com/office/powerpoint/2010/main" val="1018563108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B5666-7CC1-01F6-DC29-571BA80A8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ROA Website and Login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5B6131-A033-87DC-4256-FE4A4B14CB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dirty="0">
                <a:hlinkClick r:id="rId2"/>
              </a:rPr>
              <a:t>https://www.roa.org/</a:t>
            </a:r>
            <a:endParaRPr lang="en-US" sz="4400" dirty="0"/>
          </a:p>
          <a:p>
            <a:r>
              <a:rPr lang="en-US" sz="4400" dirty="0"/>
              <a:t>Members Only Area</a:t>
            </a:r>
          </a:p>
          <a:p>
            <a:r>
              <a:rPr lang="en-US" sz="4400" dirty="0"/>
              <a:t>Sign in top right hand corner</a:t>
            </a:r>
          </a:p>
          <a:p>
            <a:r>
              <a:rPr lang="en-US" sz="4400" dirty="0"/>
              <a:t>Username and Password Required</a:t>
            </a:r>
          </a:p>
          <a:p>
            <a:pPr algn="ctr"/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460705092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B5666-7CC1-01F6-DC29-571BA80A8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ROA Website and Login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5B6131-A033-87DC-4256-FE4A4B14CB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dirty="0">
                <a:hlinkClick r:id="rId2"/>
              </a:rPr>
              <a:t>https://www.roa.org/</a:t>
            </a:r>
            <a:endParaRPr lang="en-US" sz="4400" dirty="0"/>
          </a:p>
          <a:p>
            <a:r>
              <a:rPr lang="en-US" sz="4400" dirty="0"/>
              <a:t>Username and Password</a:t>
            </a:r>
          </a:p>
          <a:p>
            <a:pPr algn="ctr"/>
            <a:endParaRPr lang="en-US" sz="4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22129E1-58DB-5107-6658-0A6BBF87B3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54163"/>
            <a:ext cx="12192000" cy="6549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9187648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B5666-7CC1-01F6-DC29-571BA80A8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Leaders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5B6131-A033-87DC-4256-FE4A4B14CB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0"/>
            <a:ext cx="11582400" cy="4876800"/>
          </a:xfrm>
        </p:spPr>
        <p:txBody>
          <a:bodyPr/>
          <a:lstStyle/>
          <a:p>
            <a:r>
              <a:rPr lang="en-US" sz="4400" dirty="0">
                <a:hlinkClick r:id="rId3"/>
              </a:rPr>
              <a:t>Located under Members Only, Leaders Resources</a:t>
            </a:r>
            <a:endParaRPr lang="en-US" sz="4400" dirty="0"/>
          </a:p>
          <a:p>
            <a:r>
              <a:rPr lang="en-US" sz="4400" dirty="0"/>
              <a:t>Required Department &amp; Chapter Reports</a:t>
            </a:r>
          </a:p>
          <a:p>
            <a:r>
              <a:rPr lang="en-US" sz="4400" dirty="0"/>
              <a:t>Membership Recruiting and Retention</a:t>
            </a:r>
          </a:p>
          <a:p>
            <a:r>
              <a:rPr lang="en-US" sz="4400" dirty="0"/>
              <a:t>Certificates for Awards and Recognition</a:t>
            </a:r>
          </a:p>
          <a:p>
            <a:r>
              <a:rPr lang="en-US" sz="4400" dirty="0"/>
              <a:t>IRS References</a:t>
            </a:r>
          </a:p>
          <a:p>
            <a:r>
              <a:rPr lang="en-US" sz="4400" dirty="0"/>
              <a:t>How to documents</a:t>
            </a:r>
          </a:p>
          <a:p>
            <a:endParaRPr lang="en-US" sz="4400" dirty="0"/>
          </a:p>
          <a:p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487304395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E343CDE-2501-D64A-BED0-39D37A4DADF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61067" y="1600200"/>
            <a:ext cx="8297333" cy="48768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6CB5666-7CC1-01F6-DC29-571BA80A8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Leaders Resources</a:t>
            </a:r>
          </a:p>
        </p:txBody>
      </p:sp>
    </p:spTree>
    <p:extLst>
      <p:ext uri="{BB962C8B-B14F-4D97-AF65-F5344CB8AC3E}">
        <p14:creationId xmlns:p14="http://schemas.microsoft.com/office/powerpoint/2010/main" val="377439458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B5666-7CC1-01F6-DC29-571BA80A8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Department Required Reports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5B6131-A033-87DC-4256-FE4A4B14CB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0"/>
            <a:ext cx="11582400" cy="4876800"/>
          </a:xfrm>
        </p:spPr>
        <p:txBody>
          <a:bodyPr/>
          <a:lstStyle/>
          <a:p>
            <a:r>
              <a:rPr lang="en-US" sz="4400" dirty="0">
                <a:hlinkClick r:id="rId3"/>
              </a:rPr>
              <a:t>Located under Members Only, Leaders Resources</a:t>
            </a:r>
            <a:endParaRPr lang="en-US" sz="4400" dirty="0"/>
          </a:p>
          <a:p>
            <a:r>
              <a:rPr lang="en-US" sz="4400" dirty="0"/>
              <a:t>Election of Officers</a:t>
            </a:r>
          </a:p>
          <a:p>
            <a:r>
              <a:rPr lang="en-US" sz="4400" dirty="0"/>
              <a:t>Financial Report</a:t>
            </a:r>
          </a:p>
          <a:p>
            <a:r>
              <a:rPr lang="en-US" sz="4400" dirty="0"/>
              <a:t>IRS Required Forms</a:t>
            </a:r>
          </a:p>
          <a:p>
            <a:r>
              <a:rPr lang="en-US" sz="4400" dirty="0"/>
              <a:t>Minutes</a:t>
            </a:r>
          </a:p>
          <a:p>
            <a:r>
              <a:rPr lang="en-US" sz="4400" dirty="0"/>
              <a:t>Delegates List</a:t>
            </a:r>
          </a:p>
          <a:p>
            <a:endParaRPr lang="en-US" sz="4400" dirty="0"/>
          </a:p>
          <a:p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26531962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B5666-7CC1-01F6-DC29-571BA80A8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Other Reports on the Website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5B6131-A033-87DC-4256-FE4A4B14CB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0"/>
            <a:ext cx="11582400" cy="4876800"/>
          </a:xfrm>
        </p:spPr>
        <p:txBody>
          <a:bodyPr/>
          <a:lstStyle/>
          <a:p>
            <a:r>
              <a:rPr lang="en-US" sz="4400" dirty="0"/>
              <a:t>Used to track what is going on in </a:t>
            </a:r>
            <a:r>
              <a:rPr lang="en-US" sz="4400"/>
              <a:t>your organization</a:t>
            </a:r>
            <a:endParaRPr lang="en-US" sz="4400" dirty="0"/>
          </a:p>
          <a:p>
            <a:r>
              <a:rPr lang="en-US" sz="4400" dirty="0">
                <a:hlinkClick r:id="rId3"/>
              </a:rPr>
              <a:t>https://cdn.ymaws.com/www.roa.org/resource/collection/CA75C784-0D4D-47F4-B343-4B5BCCA04F5B/How_To_-_Reports_on_Website.pdf</a:t>
            </a:r>
            <a:r>
              <a:rPr lang="en-US" sz="4400" dirty="0"/>
              <a:t> </a:t>
            </a:r>
          </a:p>
          <a:p>
            <a:endParaRPr lang="en-US" sz="4400" dirty="0"/>
          </a:p>
          <a:p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068402083"/>
      </p:ext>
    </p:extLst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OA Briefing Templat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953734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Bell MT"/>
        <a:ea typeface=""/>
        <a:cs typeface=""/>
      </a:majorFont>
      <a:minorFont>
        <a:latin typeface="Bell MT"/>
        <a:ea typeface=""/>
        <a:cs typeface="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ustom 1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953734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ROA Briefing Template</Template>
  <TotalTime>73685</TotalTime>
  <Words>297</Words>
  <Application>Microsoft Office PowerPoint</Application>
  <PresentationFormat>Widescreen</PresentationFormat>
  <Paragraphs>56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Bell MT</vt:lpstr>
      <vt:lpstr>Calibri</vt:lpstr>
      <vt:lpstr>Times New Roman</vt:lpstr>
      <vt:lpstr>Verdana</vt:lpstr>
      <vt:lpstr>ROA Briefing Template</vt:lpstr>
      <vt:lpstr>ROA Academy</vt:lpstr>
      <vt:lpstr>Overview</vt:lpstr>
      <vt:lpstr>Welcome and Introductions</vt:lpstr>
      <vt:lpstr>ROA Website and Login</vt:lpstr>
      <vt:lpstr>ROA Website and Login</vt:lpstr>
      <vt:lpstr>Leaders Resources</vt:lpstr>
      <vt:lpstr>Leaders Resources</vt:lpstr>
      <vt:lpstr>Department Required Reports</vt:lpstr>
      <vt:lpstr>Other Reports on the Website</vt:lpstr>
      <vt:lpstr>Department and Chapter Websites</vt:lpstr>
      <vt:lpstr>ROA Academy</vt:lpstr>
      <vt:lpstr>Wrap Up/Q&amp;A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Donnelly</dc:creator>
  <cp:lastModifiedBy>John Rosnow</cp:lastModifiedBy>
  <cp:revision>778</cp:revision>
  <cp:lastPrinted>2022-03-13T14:55:49Z</cp:lastPrinted>
  <dcterms:created xsi:type="dcterms:W3CDTF">1601-01-01T00:00:00Z</dcterms:created>
  <dcterms:modified xsi:type="dcterms:W3CDTF">2025-01-21T21:49:12Z</dcterms:modified>
</cp:coreProperties>
</file>