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30"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1" r:id="rId15"/>
    <p:sldId id="272" r:id="rId16"/>
    <p:sldId id="273" r:id="rId17"/>
    <p:sldId id="274" r:id="rId18"/>
    <p:sldId id="275" r:id="rId19"/>
    <p:sldId id="276" r:id="rId20"/>
    <p:sldId id="277" r:id="rId21"/>
    <p:sldId id="278" r:id="rId22"/>
  </p:sldIdLst>
  <p:sldSz cx="12192000" cy="6858000"/>
  <p:notesSz cx="7102475" cy="9037638"/>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47"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40"/>
    <a:srgbClr val="CC0000"/>
    <a:srgbClr val="0561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09BC21-9932-4CB9-9A21-72C74D993B19}" v="29" dt="2025-12-02T18:47:23.2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60" autoAdjust="0"/>
    <p:restoredTop sz="95227" autoAdjust="0"/>
  </p:normalViewPr>
  <p:slideViewPr>
    <p:cSldViewPr>
      <p:cViewPr varScale="1">
        <p:scale>
          <a:sx n="79" d="100"/>
          <a:sy n="79" d="100"/>
        </p:scale>
        <p:origin x="1008" y="82"/>
      </p:cViewPr>
      <p:guideLst>
        <p:guide orient="horz" pos="2160"/>
        <p:guide pos="3840"/>
      </p:guideLst>
    </p:cSldViewPr>
  </p:slideViewPr>
  <p:outlineViewPr>
    <p:cViewPr>
      <p:scale>
        <a:sx n="33" d="100"/>
        <a:sy n="33" d="100"/>
      </p:scale>
      <p:origin x="30" y="7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1992" y="-90"/>
      </p:cViewPr>
      <p:guideLst>
        <p:guide orient="horz" pos="2847"/>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6CE2649-79C3-2040-801F-78DE669CA573}"/>
              </a:ext>
            </a:extLst>
          </p:cNvPr>
          <p:cNvSpPr>
            <a:spLocks noGrp="1" noChangeArrowheads="1"/>
          </p:cNvSpPr>
          <p:nvPr>
            <p:ph type="hdr" sz="quarter"/>
          </p:nvPr>
        </p:nvSpPr>
        <p:spPr bwMode="auto">
          <a:xfrm>
            <a:off x="1" y="1"/>
            <a:ext cx="3077036" cy="451805"/>
          </a:xfrm>
          <a:prstGeom prst="rect">
            <a:avLst/>
          </a:prstGeom>
          <a:noFill/>
          <a:ln w="9525">
            <a:noFill/>
            <a:miter lim="800000"/>
            <a:headEnd/>
            <a:tailEnd/>
          </a:ln>
          <a:effectLst/>
        </p:spPr>
        <p:txBody>
          <a:bodyPr vert="horz" wrap="square" lIns="93319" tIns="46660" rIns="93319" bIns="46660" numCol="1" anchor="t" anchorCtr="0" compatLnSpc="1">
            <a:prstTxWarp prst="textNoShape">
              <a:avLst/>
            </a:prstTxWarp>
          </a:bodyPr>
          <a:lstStyle>
            <a:lvl1pPr eaLnBrk="0" hangingPunct="0">
              <a:defRPr sz="1200">
                <a:latin typeface="Times New Roman" pitchFamily="18" charset="0"/>
                <a:ea typeface="+mn-ea"/>
                <a:cs typeface="+mn-cs"/>
              </a:defRPr>
            </a:lvl1pPr>
          </a:lstStyle>
          <a:p>
            <a:pPr>
              <a:defRPr/>
            </a:pPr>
            <a:endParaRPr lang="en-US"/>
          </a:p>
        </p:txBody>
      </p:sp>
      <p:sp>
        <p:nvSpPr>
          <p:cNvPr id="74755" name="Rectangle 3">
            <a:extLst>
              <a:ext uri="{FF2B5EF4-FFF2-40B4-BE49-F238E27FC236}">
                <a16:creationId xmlns:a16="http://schemas.microsoft.com/office/drawing/2014/main" id="{0FA05201-8509-BB41-8FB6-AC5ECD675796}"/>
              </a:ext>
            </a:extLst>
          </p:cNvPr>
          <p:cNvSpPr>
            <a:spLocks noGrp="1" noChangeArrowheads="1"/>
          </p:cNvSpPr>
          <p:nvPr>
            <p:ph type="dt" sz="quarter" idx="1"/>
          </p:nvPr>
        </p:nvSpPr>
        <p:spPr bwMode="auto">
          <a:xfrm>
            <a:off x="4023818" y="1"/>
            <a:ext cx="3077036" cy="451805"/>
          </a:xfrm>
          <a:prstGeom prst="rect">
            <a:avLst/>
          </a:prstGeom>
          <a:noFill/>
          <a:ln w="9525">
            <a:noFill/>
            <a:miter lim="800000"/>
            <a:headEnd/>
            <a:tailEnd/>
          </a:ln>
          <a:effectLst/>
        </p:spPr>
        <p:txBody>
          <a:bodyPr vert="horz" wrap="square" lIns="93319" tIns="46660" rIns="93319" bIns="46660" numCol="1" anchor="t" anchorCtr="0" compatLnSpc="1">
            <a:prstTxWarp prst="textNoShape">
              <a:avLst/>
            </a:prstTxWarp>
          </a:bodyPr>
          <a:lstStyle>
            <a:lvl1pPr algn="r" eaLnBrk="0" hangingPunct="0">
              <a:defRPr sz="1200">
                <a:latin typeface="Times New Roman" pitchFamily="18" charset="0"/>
                <a:ea typeface="+mn-ea"/>
                <a:cs typeface="+mn-cs"/>
              </a:defRPr>
            </a:lvl1pPr>
          </a:lstStyle>
          <a:p>
            <a:pPr>
              <a:defRPr/>
            </a:pPr>
            <a:endParaRPr lang="en-US"/>
          </a:p>
        </p:txBody>
      </p:sp>
      <p:sp>
        <p:nvSpPr>
          <p:cNvPr id="74756" name="Rectangle 4">
            <a:extLst>
              <a:ext uri="{FF2B5EF4-FFF2-40B4-BE49-F238E27FC236}">
                <a16:creationId xmlns:a16="http://schemas.microsoft.com/office/drawing/2014/main" id="{11F900E7-5131-1B4F-A7E8-BC9C9BA5F667}"/>
              </a:ext>
            </a:extLst>
          </p:cNvPr>
          <p:cNvSpPr>
            <a:spLocks noGrp="1" noChangeArrowheads="1"/>
          </p:cNvSpPr>
          <p:nvPr>
            <p:ph type="ftr" sz="quarter" idx="2"/>
          </p:nvPr>
        </p:nvSpPr>
        <p:spPr bwMode="auto">
          <a:xfrm>
            <a:off x="1" y="8584281"/>
            <a:ext cx="3077036" cy="451804"/>
          </a:xfrm>
          <a:prstGeom prst="rect">
            <a:avLst/>
          </a:prstGeom>
          <a:noFill/>
          <a:ln w="9525">
            <a:noFill/>
            <a:miter lim="800000"/>
            <a:headEnd/>
            <a:tailEnd/>
          </a:ln>
          <a:effectLst/>
        </p:spPr>
        <p:txBody>
          <a:bodyPr vert="horz" wrap="square" lIns="93319" tIns="46660" rIns="93319" bIns="46660" numCol="1" anchor="b" anchorCtr="0" compatLnSpc="1">
            <a:prstTxWarp prst="textNoShape">
              <a:avLst/>
            </a:prstTxWarp>
          </a:bodyPr>
          <a:lstStyle>
            <a:lvl1pPr eaLnBrk="0" hangingPunct="0">
              <a:defRPr sz="1200">
                <a:latin typeface="Times New Roman" pitchFamily="18" charset="0"/>
                <a:ea typeface="+mn-ea"/>
                <a:cs typeface="+mn-cs"/>
              </a:defRPr>
            </a:lvl1pPr>
          </a:lstStyle>
          <a:p>
            <a:pPr>
              <a:defRPr/>
            </a:pPr>
            <a:endParaRPr lang="en-US"/>
          </a:p>
        </p:txBody>
      </p:sp>
      <p:sp>
        <p:nvSpPr>
          <p:cNvPr id="74757" name="Rectangle 5">
            <a:extLst>
              <a:ext uri="{FF2B5EF4-FFF2-40B4-BE49-F238E27FC236}">
                <a16:creationId xmlns:a16="http://schemas.microsoft.com/office/drawing/2014/main" id="{A1C02DF4-5781-2F45-ABA0-5D6EDF0DF9C2}"/>
              </a:ext>
            </a:extLst>
          </p:cNvPr>
          <p:cNvSpPr>
            <a:spLocks noGrp="1" noChangeArrowheads="1"/>
          </p:cNvSpPr>
          <p:nvPr>
            <p:ph type="sldNum" sz="quarter" idx="3"/>
          </p:nvPr>
        </p:nvSpPr>
        <p:spPr bwMode="auto">
          <a:xfrm>
            <a:off x="4023818" y="8584281"/>
            <a:ext cx="3077036" cy="451804"/>
          </a:xfrm>
          <a:prstGeom prst="rect">
            <a:avLst/>
          </a:prstGeom>
          <a:noFill/>
          <a:ln w="9525">
            <a:noFill/>
            <a:miter lim="800000"/>
            <a:headEnd/>
            <a:tailEnd/>
          </a:ln>
          <a:effectLst/>
        </p:spPr>
        <p:txBody>
          <a:bodyPr vert="horz" wrap="square" lIns="93319" tIns="46660" rIns="93319" bIns="46660" numCol="1" anchor="b" anchorCtr="0" compatLnSpc="1">
            <a:prstTxWarp prst="textNoShape">
              <a:avLst/>
            </a:prstTxWarp>
          </a:bodyPr>
          <a:lstStyle>
            <a:lvl1pPr algn="r" eaLnBrk="0" hangingPunct="0">
              <a:defRPr sz="1200">
                <a:latin typeface="Times New Roman" panose="02020603050405020304" pitchFamily="18" charset="0"/>
                <a:ea typeface="ＭＳ Ｐゴシック" panose="020B0600070205080204" pitchFamily="34" charset="-128"/>
              </a:defRPr>
            </a:lvl1pPr>
          </a:lstStyle>
          <a:p>
            <a:pPr>
              <a:defRPr/>
            </a:pPr>
            <a:fld id="{B33A8481-6255-44DE-82B2-D7B1A26D10B3}"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98C43B-6613-9941-BE40-2B4646E87551}"/>
              </a:ext>
            </a:extLst>
          </p:cNvPr>
          <p:cNvSpPr>
            <a:spLocks noGrp="1"/>
          </p:cNvSpPr>
          <p:nvPr>
            <p:ph type="hdr" sz="quarter"/>
          </p:nvPr>
        </p:nvSpPr>
        <p:spPr>
          <a:xfrm>
            <a:off x="1" y="1"/>
            <a:ext cx="3077036" cy="451805"/>
          </a:xfrm>
          <a:prstGeom prst="rect">
            <a:avLst/>
          </a:prstGeom>
        </p:spPr>
        <p:txBody>
          <a:bodyPr vert="horz" lIns="93319" tIns="46660" rIns="93319" bIns="46660" rtlCol="0"/>
          <a:lstStyle>
            <a:lvl1pPr algn="l" eaLnBrk="0" hangingPunct="0">
              <a:defRPr sz="1200">
                <a:latin typeface="Verdana" pitchFamily="34" charset="0"/>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22EB03C4-B4F7-DA45-BEEE-595C9358C9A8}"/>
              </a:ext>
            </a:extLst>
          </p:cNvPr>
          <p:cNvSpPr>
            <a:spLocks noGrp="1"/>
          </p:cNvSpPr>
          <p:nvPr>
            <p:ph type="dt" idx="1"/>
          </p:nvPr>
        </p:nvSpPr>
        <p:spPr>
          <a:xfrm>
            <a:off x="4023818" y="1"/>
            <a:ext cx="3077036" cy="451805"/>
          </a:xfrm>
          <a:prstGeom prst="rect">
            <a:avLst/>
          </a:prstGeom>
        </p:spPr>
        <p:txBody>
          <a:bodyPr vert="horz" wrap="square" lIns="93319" tIns="46660" rIns="93319" bIns="46660" numCol="1" anchor="t" anchorCtr="0" compatLnSpc="1">
            <a:prstTxWarp prst="textNoShape">
              <a:avLst/>
            </a:prstTxWarp>
          </a:bodyPr>
          <a:lstStyle>
            <a:lvl1pPr algn="r" eaLnBrk="0" hangingPunct="0">
              <a:defRPr sz="1200">
                <a:latin typeface="Verdana" panose="020B0604030504040204" pitchFamily="34" charset="0"/>
                <a:ea typeface="ＭＳ Ｐゴシック" pitchFamily="1" charset="-128"/>
                <a:cs typeface="+mn-cs"/>
              </a:defRPr>
            </a:lvl1pPr>
          </a:lstStyle>
          <a:p>
            <a:pPr>
              <a:defRPr/>
            </a:pPr>
            <a:fld id="{4954F928-F215-40AF-9E4F-0B0734C4E506}" type="datetimeFigureOut">
              <a:rPr lang="en-US"/>
              <a:pPr>
                <a:defRPr/>
              </a:pPr>
              <a:t>12/2/2025</a:t>
            </a:fld>
            <a:endParaRPr lang="en-US" dirty="0"/>
          </a:p>
        </p:txBody>
      </p:sp>
      <p:sp>
        <p:nvSpPr>
          <p:cNvPr id="4" name="Slide Image Placeholder 3">
            <a:extLst>
              <a:ext uri="{FF2B5EF4-FFF2-40B4-BE49-F238E27FC236}">
                <a16:creationId xmlns:a16="http://schemas.microsoft.com/office/drawing/2014/main" id="{E6A90F79-D385-8C43-A350-9E83F9B69782}"/>
              </a:ext>
            </a:extLst>
          </p:cNvPr>
          <p:cNvSpPr>
            <a:spLocks noGrp="1" noRot="1" noChangeAspect="1"/>
          </p:cNvSpPr>
          <p:nvPr>
            <p:ph type="sldImg" idx="2"/>
          </p:nvPr>
        </p:nvSpPr>
        <p:spPr>
          <a:xfrm>
            <a:off x="538163" y="677863"/>
            <a:ext cx="6026150" cy="3389312"/>
          </a:xfrm>
          <a:prstGeom prst="rect">
            <a:avLst/>
          </a:prstGeom>
          <a:noFill/>
          <a:ln w="12700">
            <a:solidFill>
              <a:prstClr val="black"/>
            </a:solidFill>
          </a:ln>
        </p:spPr>
        <p:txBody>
          <a:bodyPr vert="horz" lIns="93319" tIns="46660" rIns="93319" bIns="46660" rtlCol="0" anchor="ctr"/>
          <a:lstStyle/>
          <a:p>
            <a:pPr lvl="0"/>
            <a:endParaRPr lang="en-US" noProof="0" dirty="0"/>
          </a:p>
        </p:txBody>
      </p:sp>
      <p:sp>
        <p:nvSpPr>
          <p:cNvPr id="5" name="Notes Placeholder 4">
            <a:extLst>
              <a:ext uri="{FF2B5EF4-FFF2-40B4-BE49-F238E27FC236}">
                <a16:creationId xmlns:a16="http://schemas.microsoft.com/office/drawing/2014/main" id="{4AD292A2-0586-8943-BE02-BF3764FD3338}"/>
              </a:ext>
            </a:extLst>
          </p:cNvPr>
          <p:cNvSpPr>
            <a:spLocks noGrp="1"/>
          </p:cNvSpPr>
          <p:nvPr>
            <p:ph type="body" sz="quarter" idx="3"/>
          </p:nvPr>
        </p:nvSpPr>
        <p:spPr>
          <a:xfrm>
            <a:off x="710086" y="4292917"/>
            <a:ext cx="5682304" cy="4067791"/>
          </a:xfrm>
          <a:prstGeom prst="rect">
            <a:avLst/>
          </a:prstGeom>
        </p:spPr>
        <p:txBody>
          <a:bodyPr vert="horz" lIns="93319" tIns="46660" rIns="93319" bIns="4666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A8ADC52-E8AC-4D4A-8110-AB45D29D9393}"/>
              </a:ext>
            </a:extLst>
          </p:cNvPr>
          <p:cNvSpPr>
            <a:spLocks noGrp="1"/>
          </p:cNvSpPr>
          <p:nvPr>
            <p:ph type="ftr" sz="quarter" idx="4"/>
          </p:nvPr>
        </p:nvSpPr>
        <p:spPr>
          <a:xfrm>
            <a:off x="1" y="8584281"/>
            <a:ext cx="3077036" cy="451804"/>
          </a:xfrm>
          <a:prstGeom prst="rect">
            <a:avLst/>
          </a:prstGeom>
        </p:spPr>
        <p:txBody>
          <a:bodyPr vert="horz" lIns="93319" tIns="46660" rIns="93319" bIns="46660" rtlCol="0" anchor="b"/>
          <a:lstStyle>
            <a:lvl1pPr algn="l" eaLnBrk="0" hangingPunct="0">
              <a:defRPr sz="1200">
                <a:latin typeface="Verdana" pitchFamily="34" charset="0"/>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DFD357ED-3482-534A-9C04-798489298B23}"/>
              </a:ext>
            </a:extLst>
          </p:cNvPr>
          <p:cNvSpPr>
            <a:spLocks noGrp="1"/>
          </p:cNvSpPr>
          <p:nvPr>
            <p:ph type="sldNum" sz="quarter" idx="5"/>
          </p:nvPr>
        </p:nvSpPr>
        <p:spPr>
          <a:xfrm>
            <a:off x="4023818" y="8584281"/>
            <a:ext cx="3077036" cy="451804"/>
          </a:xfrm>
          <a:prstGeom prst="rect">
            <a:avLst/>
          </a:prstGeom>
        </p:spPr>
        <p:txBody>
          <a:bodyPr vert="horz" wrap="square" lIns="93319" tIns="46660" rIns="93319" bIns="46660" numCol="1" anchor="b" anchorCtr="0" compatLnSpc="1">
            <a:prstTxWarp prst="textNoShape">
              <a:avLst/>
            </a:prstTxWarp>
          </a:bodyPr>
          <a:lstStyle>
            <a:lvl1pPr algn="r" eaLnBrk="0" hangingPunct="0">
              <a:defRPr sz="1200">
                <a:latin typeface="Verdana" panose="020B0604030504040204" pitchFamily="34" charset="0"/>
                <a:ea typeface="ＭＳ Ｐゴシック" panose="020B0600070205080204" pitchFamily="34" charset="-128"/>
              </a:defRPr>
            </a:lvl1pPr>
          </a:lstStyle>
          <a:p>
            <a:pPr>
              <a:defRPr/>
            </a:pPr>
            <a:fld id="{963F35BE-A8E0-4E3F-AE72-239C95781FE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63F35BE-A8E0-4E3F-AE72-239C95781FE4}" type="slidenum">
              <a:rPr lang="en-US" altLang="en-US" smtClean="0"/>
              <a:pPr>
                <a:defRPr/>
              </a:pPr>
              <a:t>14</a:t>
            </a:fld>
            <a:endParaRPr lang="en-US" altLang="en-US"/>
          </a:p>
        </p:txBody>
      </p:sp>
    </p:spTree>
    <p:extLst>
      <p:ext uri="{BB962C8B-B14F-4D97-AF65-F5344CB8AC3E}">
        <p14:creationId xmlns:p14="http://schemas.microsoft.com/office/powerpoint/2010/main" val="2234538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63F35BE-A8E0-4E3F-AE72-239C95781FE4}" type="slidenum">
              <a:rPr lang="en-US" altLang="en-US" smtClean="0"/>
              <a:pPr>
                <a:defRPr/>
              </a:pPr>
              <a:t>17</a:t>
            </a:fld>
            <a:endParaRPr lang="en-US" altLang="en-US"/>
          </a:p>
        </p:txBody>
      </p:sp>
    </p:spTree>
    <p:extLst>
      <p:ext uri="{BB962C8B-B14F-4D97-AF65-F5344CB8AC3E}">
        <p14:creationId xmlns:p14="http://schemas.microsoft.com/office/powerpoint/2010/main" val="24576828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67834D9-0118-4782-A711-C4931CDF5846}"/>
              </a:ext>
            </a:extLst>
          </p:cNvPr>
          <p:cNvCxnSpPr/>
          <p:nvPr/>
        </p:nvCxnSpPr>
        <p:spPr>
          <a:xfrm>
            <a:off x="914400" y="339883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914400" y="1371601"/>
            <a:ext cx="10464800" cy="1927225"/>
          </a:xfrm>
        </p:spPr>
        <p:txBody>
          <a:bodyPr anchor="b">
            <a:noAutofit/>
          </a:bodyPr>
          <a:lstStyle>
            <a:lvl1pPr algn="ctr">
              <a:defRPr sz="4000" cap="all" baseline="0">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Date Placeholder 3">
            <a:extLst>
              <a:ext uri="{FF2B5EF4-FFF2-40B4-BE49-F238E27FC236}">
                <a16:creationId xmlns:a16="http://schemas.microsoft.com/office/drawing/2014/main" id="{F4B0342F-B46D-4629-85E9-D7B4406E173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8782B81-35F5-4CF0-A99B-E9CE2EC3534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EBF7532-4A57-4A0F-9C06-FB609EBCDB35}"/>
              </a:ext>
            </a:extLst>
          </p:cNvPr>
          <p:cNvSpPr>
            <a:spLocks noGrp="1"/>
          </p:cNvSpPr>
          <p:nvPr>
            <p:ph type="sldNum" sz="quarter" idx="12"/>
          </p:nvPr>
        </p:nvSpPr>
        <p:spPr/>
        <p:txBody>
          <a:bodyPr/>
          <a:lstStyle>
            <a:lvl1pPr>
              <a:defRPr/>
            </a:lvl1pPr>
          </a:lstStyle>
          <a:p>
            <a:pPr>
              <a:defRPr/>
            </a:pPr>
            <a:fld id="{2B68BDC4-6167-4856-8EB3-EE7737BDB3AE}" type="slidenum">
              <a:rPr lang="en-US" altLang="en-US"/>
              <a:pPr>
                <a:defRPr/>
              </a:pPr>
              <a:t>‹#›</a:t>
            </a:fld>
            <a:endParaRPr lang="en-US" altLang="en-US"/>
          </a:p>
        </p:txBody>
      </p:sp>
      <p:pic>
        <p:nvPicPr>
          <p:cNvPr id="8" name="Picture 7" descr="Text&#10;&#10;Description automatically generated">
            <a:extLst>
              <a:ext uri="{FF2B5EF4-FFF2-40B4-BE49-F238E27FC236}">
                <a16:creationId xmlns:a16="http://schemas.microsoft.com/office/drawing/2014/main" id="{EE0EA7F0-BF7B-BD73-DB0A-5C04736EBF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105820708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407CF66-C7BA-4108-9DA3-188B398020DF}"/>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7BEBF91-B851-4553-95A0-D85565DD735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1814223-1FDD-4D91-9F16-F39BE7C15D25}"/>
              </a:ext>
            </a:extLst>
          </p:cNvPr>
          <p:cNvSpPr>
            <a:spLocks noGrp="1"/>
          </p:cNvSpPr>
          <p:nvPr>
            <p:ph type="sldNum" sz="quarter" idx="12"/>
          </p:nvPr>
        </p:nvSpPr>
        <p:spPr/>
        <p:txBody>
          <a:bodyPr/>
          <a:lstStyle>
            <a:lvl1pPr>
              <a:defRPr/>
            </a:lvl1pPr>
          </a:lstStyle>
          <a:p>
            <a:pPr>
              <a:defRPr/>
            </a:pPr>
            <a:fld id="{5ECDADA5-1B9F-41B2-BAA0-B87582A5CF93}" type="slidenum">
              <a:rPr lang="en-US" altLang="en-US"/>
              <a:pPr>
                <a:defRPr/>
              </a:pPr>
              <a:t>‹#›</a:t>
            </a:fld>
            <a:endParaRPr lang="en-US" altLang="en-US"/>
          </a:p>
        </p:txBody>
      </p:sp>
      <p:pic>
        <p:nvPicPr>
          <p:cNvPr id="8" name="Picture 7" descr="Text&#10;&#10;Description automatically generated">
            <a:extLst>
              <a:ext uri="{FF2B5EF4-FFF2-40B4-BE49-F238E27FC236}">
                <a16:creationId xmlns:a16="http://schemas.microsoft.com/office/drawing/2014/main" id="{2E33D2A9-7B7A-296D-8E1B-9836EE80C9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65033768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C43CCC4F-2587-4EF4-8F5B-3A27410FCFE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BDC9C030-53CF-4CA9-BA68-5F32F7AE5C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6901627-3069-4980-B7D0-7D6032F782FD}"/>
              </a:ext>
            </a:extLst>
          </p:cNvPr>
          <p:cNvSpPr>
            <a:spLocks noGrp="1"/>
          </p:cNvSpPr>
          <p:nvPr>
            <p:ph type="sldNum" sz="quarter" idx="12"/>
          </p:nvPr>
        </p:nvSpPr>
        <p:spPr/>
        <p:txBody>
          <a:bodyPr/>
          <a:lstStyle>
            <a:lvl1pPr>
              <a:defRPr/>
            </a:lvl1pPr>
          </a:lstStyle>
          <a:p>
            <a:pPr>
              <a:defRPr/>
            </a:pPr>
            <a:fld id="{4A92021A-2300-44DA-BAF9-7E689806C0A2}" type="slidenum">
              <a:rPr lang="en-US" altLang="en-US"/>
              <a:pPr>
                <a:defRPr/>
              </a:pPr>
              <a:t>‹#›</a:t>
            </a:fld>
            <a:endParaRPr lang="en-US" altLang="en-US"/>
          </a:p>
        </p:txBody>
      </p:sp>
      <p:pic>
        <p:nvPicPr>
          <p:cNvPr id="8" name="Picture 7" descr="Text&#10;&#10;Description automatically generated">
            <a:extLst>
              <a:ext uri="{FF2B5EF4-FFF2-40B4-BE49-F238E27FC236}">
                <a16:creationId xmlns:a16="http://schemas.microsoft.com/office/drawing/2014/main" id="{387E6294-C29C-5DF0-0437-91593ABD88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413165702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2400">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2000">
                <a:latin typeface="Calibri" pitchFamily="34" charset="0"/>
              </a:defRPr>
            </a:lvl1pPr>
            <a:lvl2pPr>
              <a:buFont typeface="Arial" pitchFamily="34" charset="0"/>
              <a:buChar char="−"/>
              <a:defRPr sz="1800">
                <a:latin typeface="Calibri" pitchFamily="34" charset="0"/>
              </a:defRPr>
            </a:lvl2pPr>
            <a:lvl3pPr>
              <a:buFont typeface="Bell MT" pitchFamily="18" charset="0"/>
              <a:buChar char="›"/>
              <a:defRPr sz="1600">
                <a:latin typeface="Calibri" pitchFamily="34" charset="0"/>
              </a:defRPr>
            </a:lvl3pPr>
            <a:lvl4pPr>
              <a:defRPr sz="1400">
                <a:latin typeface="Calibri" pitchFamily="34" charset="0"/>
              </a:defRPr>
            </a:lvl4pPr>
            <a:lvl5pPr>
              <a:defRPr sz="12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a:extLst>
              <a:ext uri="{FF2B5EF4-FFF2-40B4-BE49-F238E27FC236}">
                <a16:creationId xmlns:a16="http://schemas.microsoft.com/office/drawing/2014/main" id="{AF873E60-699B-4618-9FA5-597DDDD73A5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C19C208-9450-4E03-AB7D-4D5B2318877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10C6A5-2D03-4C24-9F71-F2D0870AE419}"/>
              </a:ext>
            </a:extLst>
          </p:cNvPr>
          <p:cNvSpPr>
            <a:spLocks noGrp="1"/>
          </p:cNvSpPr>
          <p:nvPr>
            <p:ph type="sldNum" sz="quarter" idx="12"/>
          </p:nvPr>
        </p:nvSpPr>
        <p:spPr/>
        <p:txBody>
          <a:bodyPr/>
          <a:lstStyle>
            <a:lvl1pPr>
              <a:defRPr/>
            </a:lvl1pPr>
          </a:lstStyle>
          <a:p>
            <a:pPr>
              <a:defRPr/>
            </a:pPr>
            <a:fld id="{80CF8F59-B848-4536-A01F-D08C07DE06D8}" type="slidenum">
              <a:rPr lang="en-US" altLang="en-US"/>
              <a:pPr>
                <a:defRPr/>
              </a:pPr>
              <a:t>‹#›</a:t>
            </a:fld>
            <a:endParaRPr lang="en-US" altLang="en-US"/>
          </a:p>
        </p:txBody>
      </p:sp>
      <p:pic>
        <p:nvPicPr>
          <p:cNvPr id="8" name="Picture 7" descr="Text&#10;&#10;Description automatically generated">
            <a:extLst>
              <a:ext uri="{FF2B5EF4-FFF2-40B4-BE49-F238E27FC236}">
                <a16:creationId xmlns:a16="http://schemas.microsoft.com/office/drawing/2014/main" id="{30F008F7-E34E-7E3D-DCF3-86ADEB4D6B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18424077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AE65A4F-11E7-4938-9215-2CFF268C231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B13C6CE-29E9-4F56-9759-980E501F1CF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A5480A9-8D68-4019-B529-8683CFEB3DCB}"/>
              </a:ext>
            </a:extLst>
          </p:cNvPr>
          <p:cNvSpPr>
            <a:spLocks noGrp="1"/>
          </p:cNvSpPr>
          <p:nvPr>
            <p:ph type="sldNum" sz="quarter" idx="12"/>
          </p:nvPr>
        </p:nvSpPr>
        <p:spPr/>
        <p:txBody>
          <a:bodyPr/>
          <a:lstStyle>
            <a:lvl1pPr>
              <a:defRPr/>
            </a:lvl1pPr>
          </a:lstStyle>
          <a:p>
            <a:pPr>
              <a:defRPr/>
            </a:pPr>
            <a:fld id="{4020273E-7D21-429A-94C4-F7B622273CB4}" type="slidenum">
              <a:rPr lang="en-US" altLang="en-US"/>
              <a:pPr>
                <a:defRPr/>
              </a:pPr>
              <a:t>‹#›</a:t>
            </a:fld>
            <a:endParaRPr lang="en-US" altLang="en-US"/>
          </a:p>
        </p:txBody>
      </p:sp>
      <p:pic>
        <p:nvPicPr>
          <p:cNvPr id="10" name="Picture 9" descr="Text&#10;&#10;Description automatically generated">
            <a:extLst>
              <a:ext uri="{FF2B5EF4-FFF2-40B4-BE49-F238E27FC236}">
                <a16:creationId xmlns:a16="http://schemas.microsoft.com/office/drawing/2014/main" id="{7566BECF-7EB2-D76F-269F-F2201FC4672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194434014"/>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FFB38C90-9716-40C0-B35E-BCBA1543E38A}"/>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25C9464E-B000-424B-82E9-D47AE28A3E85}"/>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278C7033-61BE-40CF-BD9D-6841AABDC329}"/>
              </a:ext>
            </a:extLst>
          </p:cNvPr>
          <p:cNvSpPr>
            <a:spLocks noGrp="1"/>
          </p:cNvSpPr>
          <p:nvPr>
            <p:ph type="sldNum" sz="quarter" idx="12"/>
          </p:nvPr>
        </p:nvSpPr>
        <p:spPr/>
        <p:txBody>
          <a:bodyPr/>
          <a:lstStyle>
            <a:lvl1pPr>
              <a:defRPr/>
            </a:lvl1pPr>
          </a:lstStyle>
          <a:p>
            <a:pPr>
              <a:defRPr/>
            </a:pPr>
            <a:fld id="{87A57A7C-B021-4987-8BAC-770308094B8E}" type="slidenum">
              <a:rPr lang="en-US" altLang="en-US"/>
              <a:pPr>
                <a:defRPr/>
              </a:pPr>
              <a:t>‹#›</a:t>
            </a:fld>
            <a:endParaRPr lang="en-US" altLang="en-US"/>
          </a:p>
        </p:txBody>
      </p:sp>
      <p:pic>
        <p:nvPicPr>
          <p:cNvPr id="9" name="Picture 8" descr="Text&#10;&#10;Description automatically generated">
            <a:extLst>
              <a:ext uri="{FF2B5EF4-FFF2-40B4-BE49-F238E27FC236}">
                <a16:creationId xmlns:a16="http://schemas.microsoft.com/office/drawing/2014/main" id="{2A831715-7848-91A8-EEAD-786F1BA76C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68736267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4A805FD-C8D9-416F-B725-50D9A45E92C4}"/>
              </a:ext>
            </a:extLst>
          </p:cNvPr>
          <p:cNvCxnSpPr/>
          <p:nvPr/>
        </p:nvCxnSpPr>
        <p:spPr>
          <a:xfrm rot="5400000">
            <a:off x="3742796" y="4045480"/>
            <a:ext cx="470852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6">
            <a:extLst>
              <a:ext uri="{FF2B5EF4-FFF2-40B4-BE49-F238E27FC236}">
                <a16:creationId xmlns:a16="http://schemas.microsoft.com/office/drawing/2014/main" id="{70C8467A-78CA-446D-8FF2-DD95881332F8}"/>
              </a:ext>
            </a:extLst>
          </p:cNvPr>
          <p:cNvSpPr>
            <a:spLocks noGrp="1"/>
          </p:cNvSpPr>
          <p:nvPr>
            <p:ph type="dt" sz="half" idx="10"/>
          </p:nvPr>
        </p:nvSpPr>
        <p:spPr/>
        <p:txBody>
          <a:bodyPr/>
          <a:lstStyle>
            <a:lvl1pPr>
              <a:defRPr/>
            </a:lvl1pPr>
          </a:lstStyle>
          <a:p>
            <a:pPr>
              <a:defRPr/>
            </a:pPr>
            <a:endParaRPr lang="en-US"/>
          </a:p>
        </p:txBody>
      </p:sp>
      <p:sp>
        <p:nvSpPr>
          <p:cNvPr id="10" name="Footer Placeholder 7">
            <a:extLst>
              <a:ext uri="{FF2B5EF4-FFF2-40B4-BE49-F238E27FC236}">
                <a16:creationId xmlns:a16="http://schemas.microsoft.com/office/drawing/2014/main" id="{0933312D-B02D-45C8-9A2C-4B19F6148814}"/>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8">
            <a:extLst>
              <a:ext uri="{FF2B5EF4-FFF2-40B4-BE49-F238E27FC236}">
                <a16:creationId xmlns:a16="http://schemas.microsoft.com/office/drawing/2014/main" id="{9A13FD77-7A9B-4729-804E-4893C05A3885}"/>
              </a:ext>
            </a:extLst>
          </p:cNvPr>
          <p:cNvSpPr>
            <a:spLocks noGrp="1"/>
          </p:cNvSpPr>
          <p:nvPr>
            <p:ph type="sldNum" sz="quarter" idx="12"/>
          </p:nvPr>
        </p:nvSpPr>
        <p:spPr/>
        <p:txBody>
          <a:bodyPr/>
          <a:lstStyle>
            <a:lvl1pPr>
              <a:defRPr/>
            </a:lvl1pPr>
          </a:lstStyle>
          <a:p>
            <a:pPr>
              <a:defRPr/>
            </a:pPr>
            <a:fld id="{273001CA-F517-4349-91BF-7FF35E36D48F}" type="slidenum">
              <a:rPr lang="en-US" altLang="en-US"/>
              <a:pPr>
                <a:defRPr/>
              </a:pPr>
              <a:t>‹#›</a:t>
            </a:fld>
            <a:endParaRPr lang="en-US" altLang="en-US"/>
          </a:p>
        </p:txBody>
      </p:sp>
      <p:pic>
        <p:nvPicPr>
          <p:cNvPr id="12" name="Picture 11" descr="Text&#10;&#10;Description automatically generated">
            <a:extLst>
              <a:ext uri="{FF2B5EF4-FFF2-40B4-BE49-F238E27FC236}">
                <a16:creationId xmlns:a16="http://schemas.microsoft.com/office/drawing/2014/main" id="{6AFF14B5-6A26-E3AA-0AD8-DB402EE48A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94975224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a:extLst>
              <a:ext uri="{FF2B5EF4-FFF2-40B4-BE49-F238E27FC236}">
                <a16:creationId xmlns:a16="http://schemas.microsoft.com/office/drawing/2014/main" id="{766FCBD5-209F-4E39-AAC4-F601ABC51CF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2343077-E386-4DED-90F5-17DE3DB9CCF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C557971-FA7D-4DA3-A2A6-D41EA85F1ACD}"/>
              </a:ext>
            </a:extLst>
          </p:cNvPr>
          <p:cNvSpPr>
            <a:spLocks noGrp="1"/>
          </p:cNvSpPr>
          <p:nvPr>
            <p:ph type="sldNum" sz="quarter" idx="12"/>
          </p:nvPr>
        </p:nvSpPr>
        <p:spPr/>
        <p:txBody>
          <a:bodyPr/>
          <a:lstStyle>
            <a:lvl1pPr>
              <a:defRPr/>
            </a:lvl1pPr>
          </a:lstStyle>
          <a:p>
            <a:pPr>
              <a:defRPr/>
            </a:pPr>
            <a:fld id="{C27979ED-2FA4-4900-BBDB-7C34885428D8}" type="slidenum">
              <a:rPr lang="en-US" altLang="en-US"/>
              <a:pPr>
                <a:defRPr/>
              </a:pPr>
              <a:t>‹#›</a:t>
            </a:fld>
            <a:endParaRPr lang="en-US" altLang="en-US"/>
          </a:p>
        </p:txBody>
      </p:sp>
      <p:pic>
        <p:nvPicPr>
          <p:cNvPr id="7" name="Picture 6" descr="Text&#10;&#10;Description automatically generated">
            <a:extLst>
              <a:ext uri="{FF2B5EF4-FFF2-40B4-BE49-F238E27FC236}">
                <a16:creationId xmlns:a16="http://schemas.microsoft.com/office/drawing/2014/main" id="{C9BACC64-5BDB-790D-7D5A-F6E50AD667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303077687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21F2272A-150F-4D3D-84DE-508BAFE0422F}"/>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F9D981F4-08E9-4BEE-B9CC-22C0C34CAE0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2D74295-F9F7-4CA9-99C7-E076A0570AC2}"/>
              </a:ext>
            </a:extLst>
          </p:cNvPr>
          <p:cNvSpPr>
            <a:spLocks noGrp="1"/>
          </p:cNvSpPr>
          <p:nvPr>
            <p:ph type="sldNum" sz="quarter" idx="12"/>
          </p:nvPr>
        </p:nvSpPr>
        <p:spPr/>
        <p:txBody>
          <a:bodyPr/>
          <a:lstStyle>
            <a:lvl1pPr>
              <a:defRPr/>
            </a:lvl1pPr>
          </a:lstStyle>
          <a:p>
            <a:pPr>
              <a:defRPr/>
            </a:pPr>
            <a:fld id="{6D9A6A55-6F0A-499B-BF11-8586CCCE65D0}" type="slidenum">
              <a:rPr lang="en-US" altLang="en-US"/>
              <a:pPr>
                <a:defRPr/>
              </a:pPr>
              <a:t>‹#›</a:t>
            </a:fld>
            <a:endParaRPr lang="en-US" altLang="en-US"/>
          </a:p>
        </p:txBody>
      </p:sp>
      <p:pic>
        <p:nvPicPr>
          <p:cNvPr id="6" name="Picture 5" descr="Text&#10;&#10;Description automatically generated">
            <a:extLst>
              <a:ext uri="{FF2B5EF4-FFF2-40B4-BE49-F238E27FC236}">
                <a16:creationId xmlns:a16="http://schemas.microsoft.com/office/drawing/2014/main" id="{A09CCF02-9E21-018C-2250-548F55F409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0329842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4782601C-F49B-4560-9D19-B2ED61FECCF7}"/>
              </a:ext>
            </a:extLst>
          </p:cNvPr>
          <p:cNvCxnSpPr/>
          <p:nvPr/>
        </p:nvCxnSpPr>
        <p:spPr>
          <a:xfrm rot="5400000">
            <a:off x="911754" y="3580343"/>
            <a:ext cx="557847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a:extLst>
              <a:ext uri="{FF2B5EF4-FFF2-40B4-BE49-F238E27FC236}">
                <a16:creationId xmlns:a16="http://schemas.microsoft.com/office/drawing/2014/main" id="{07BFDD36-F732-47FD-83FA-3012B4D92A76}"/>
              </a:ext>
            </a:extLst>
          </p:cNvPr>
          <p:cNvSpPr>
            <a:spLocks noGrp="1"/>
          </p:cNvSpPr>
          <p:nvPr>
            <p:ph type="dt" sz="half" idx="10"/>
          </p:nvPr>
        </p:nvSpPr>
        <p:spPr/>
        <p:txBody>
          <a:bodyPr/>
          <a:lstStyle>
            <a:lvl1pPr>
              <a:defRPr/>
            </a:lvl1pPr>
          </a:lstStyle>
          <a:p>
            <a:pPr>
              <a:defRPr/>
            </a:pPr>
            <a:endParaRPr lang="en-US"/>
          </a:p>
        </p:txBody>
      </p:sp>
      <p:sp>
        <p:nvSpPr>
          <p:cNvPr id="8" name="Footer Placeholder 5">
            <a:extLst>
              <a:ext uri="{FF2B5EF4-FFF2-40B4-BE49-F238E27FC236}">
                <a16:creationId xmlns:a16="http://schemas.microsoft.com/office/drawing/2014/main" id="{E19EECE3-4BEB-43DA-B54E-91C58CF7C2F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976EA0D5-CABD-4A52-87F6-C92AD080DC8D}"/>
              </a:ext>
            </a:extLst>
          </p:cNvPr>
          <p:cNvSpPr>
            <a:spLocks noGrp="1"/>
          </p:cNvSpPr>
          <p:nvPr>
            <p:ph type="sldNum" sz="quarter" idx="12"/>
          </p:nvPr>
        </p:nvSpPr>
        <p:spPr/>
        <p:txBody>
          <a:bodyPr/>
          <a:lstStyle>
            <a:lvl1pPr>
              <a:defRPr/>
            </a:lvl1pPr>
          </a:lstStyle>
          <a:p>
            <a:pPr>
              <a:defRPr/>
            </a:pPr>
            <a:fld id="{776A65E4-6E05-4074-9B4A-99C8DECEB7FA}" type="slidenum">
              <a:rPr lang="en-US" altLang="en-US"/>
              <a:pPr>
                <a:defRPr/>
              </a:pPr>
              <a:t>‹#›</a:t>
            </a:fld>
            <a:endParaRPr lang="en-US" altLang="en-US"/>
          </a:p>
        </p:txBody>
      </p:sp>
      <p:pic>
        <p:nvPicPr>
          <p:cNvPr id="10" name="Picture 9" descr="Text&#10;&#10;Description automatically generated">
            <a:extLst>
              <a:ext uri="{FF2B5EF4-FFF2-40B4-BE49-F238E27FC236}">
                <a16:creationId xmlns:a16="http://schemas.microsoft.com/office/drawing/2014/main" id="{C5E5F29B-82A3-F89C-0F9C-03A1E134CF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309230169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3">
            <a:extLst>
              <a:ext uri="{FF2B5EF4-FFF2-40B4-BE49-F238E27FC236}">
                <a16:creationId xmlns:a16="http://schemas.microsoft.com/office/drawing/2014/main" id="{B7CEE60A-A501-4D74-A491-895D9C6AB8CF}"/>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E7448341-38A4-441A-964A-F5175FAA09E9}"/>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BBA3BAAE-9E07-42D1-9DEB-473C36012D4B}"/>
              </a:ext>
            </a:extLst>
          </p:cNvPr>
          <p:cNvSpPr>
            <a:spLocks noGrp="1"/>
          </p:cNvSpPr>
          <p:nvPr>
            <p:ph type="sldNum" sz="quarter" idx="12"/>
          </p:nvPr>
        </p:nvSpPr>
        <p:spPr/>
        <p:txBody>
          <a:bodyPr/>
          <a:lstStyle>
            <a:lvl1pPr>
              <a:defRPr/>
            </a:lvl1pPr>
          </a:lstStyle>
          <a:p>
            <a:pPr>
              <a:defRPr/>
            </a:pPr>
            <a:fld id="{5ABC3F5A-21B6-4BA5-AC72-AD17E110AE06}" type="slidenum">
              <a:rPr lang="en-US" altLang="en-US"/>
              <a:pPr>
                <a:defRPr/>
              </a:pPr>
              <a:t>‹#›</a:t>
            </a:fld>
            <a:endParaRPr lang="en-US" altLang="en-US"/>
          </a:p>
        </p:txBody>
      </p:sp>
      <p:pic>
        <p:nvPicPr>
          <p:cNvPr id="9" name="Picture 8" descr="Text&#10;&#10;Description automatically generated">
            <a:extLst>
              <a:ext uri="{FF2B5EF4-FFF2-40B4-BE49-F238E27FC236}">
                <a16:creationId xmlns:a16="http://schemas.microsoft.com/office/drawing/2014/main" id="{F72F9FE7-BAF1-7B64-21AC-E0015978A6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4773" y="6014826"/>
            <a:ext cx="1967627" cy="548640"/>
          </a:xfrm>
          <a:prstGeom prst="rect">
            <a:avLst/>
          </a:prstGeom>
        </p:spPr>
      </p:pic>
    </p:spTree>
    <p:extLst>
      <p:ext uri="{BB962C8B-B14F-4D97-AF65-F5344CB8AC3E}">
        <p14:creationId xmlns:p14="http://schemas.microsoft.com/office/powerpoint/2010/main" val="20968807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F2725E3-621F-494E-924C-F79A3616C1E1}"/>
              </a:ext>
            </a:extLst>
          </p:cNvPr>
          <p:cNvSpPr/>
          <p:nvPr/>
        </p:nvSpPr>
        <p:spPr>
          <a:xfrm>
            <a:off x="0" y="220663"/>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2" name="Title Placeholder 1">
            <a:extLst>
              <a:ext uri="{FF2B5EF4-FFF2-40B4-BE49-F238E27FC236}">
                <a16:creationId xmlns:a16="http://schemas.microsoft.com/office/drawing/2014/main" id="{2F9567FA-A5C0-684C-85DF-9973AFAD5864}"/>
              </a:ext>
            </a:extLst>
          </p:cNvPr>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dirty="0"/>
              <a:t>Click to edit Master title style</a:t>
            </a:r>
          </a:p>
        </p:txBody>
      </p:sp>
      <p:sp>
        <p:nvSpPr>
          <p:cNvPr id="1028" name="Text Placeholder 2">
            <a:extLst>
              <a:ext uri="{FF2B5EF4-FFF2-40B4-BE49-F238E27FC236}">
                <a16:creationId xmlns:a16="http://schemas.microsoft.com/office/drawing/2014/main" id="{26E5568C-0E4A-4C0E-B7BF-2A52A526C3DD}"/>
              </a:ext>
            </a:extLst>
          </p:cNvPr>
          <p:cNvSpPr>
            <a:spLocks noGrp="1"/>
          </p:cNvSpPr>
          <p:nvPr>
            <p:ph type="body" idx="1"/>
          </p:nvPr>
        </p:nvSpPr>
        <p:spPr bwMode="auto">
          <a:xfrm>
            <a:off x="609600" y="1600200"/>
            <a:ext cx="10972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Rectangle 6">
            <a:extLst>
              <a:ext uri="{FF2B5EF4-FFF2-40B4-BE49-F238E27FC236}">
                <a16:creationId xmlns:a16="http://schemas.microsoft.com/office/drawing/2014/main" id="{74DEC9B7-A9C8-CB4A-A133-CD49759DEFD2}"/>
              </a:ext>
            </a:extLst>
          </p:cNvPr>
          <p:cNvSpPr/>
          <p:nvPr/>
        </p:nvSpPr>
        <p:spPr>
          <a:xfrm>
            <a:off x="0" y="1"/>
            <a:ext cx="12192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4" name="Date Placeholder 3">
            <a:extLst>
              <a:ext uri="{FF2B5EF4-FFF2-40B4-BE49-F238E27FC236}">
                <a16:creationId xmlns:a16="http://schemas.microsoft.com/office/drawing/2014/main" id="{52240EA8-DDAF-AD49-B41D-2465D86D4FA7}"/>
              </a:ext>
            </a:extLst>
          </p:cNvPr>
          <p:cNvSpPr>
            <a:spLocks noGrp="1"/>
          </p:cNvSpPr>
          <p:nvPr>
            <p:ph type="dt" sz="half" idx="2"/>
          </p:nvPr>
        </p:nvSpPr>
        <p:spPr>
          <a:xfrm>
            <a:off x="609600" y="19051"/>
            <a:ext cx="3860800" cy="328613"/>
          </a:xfrm>
          <a:prstGeom prst="rect">
            <a:avLst/>
          </a:prstGeom>
        </p:spPr>
        <p:txBody>
          <a:bodyPr vert="horz" lIns="91440" tIns="45720" rIns="91440" bIns="45720" rtlCol="0" anchor="ctr"/>
          <a:lstStyle>
            <a:lvl1pPr algn="l" eaLnBrk="0" hangingPunct="0">
              <a:defRPr sz="1200">
                <a:solidFill>
                  <a:srgbClr val="FFFFFF"/>
                </a:solidFill>
                <a:latin typeface="Verdana" pitchFamily="34" charset="0"/>
                <a:ea typeface="+mn-ea"/>
                <a:cs typeface="+mn-cs"/>
              </a:defRPr>
            </a:lvl1pPr>
          </a:lstStyle>
          <a:p>
            <a:pPr>
              <a:defRPr/>
            </a:pPr>
            <a:endParaRPr lang="en-US"/>
          </a:p>
        </p:txBody>
      </p:sp>
      <p:sp>
        <p:nvSpPr>
          <p:cNvPr id="5" name="Footer Placeholder 4">
            <a:extLst>
              <a:ext uri="{FF2B5EF4-FFF2-40B4-BE49-F238E27FC236}">
                <a16:creationId xmlns:a16="http://schemas.microsoft.com/office/drawing/2014/main" id="{7C0618B6-3BAA-C641-8C63-46A00668A664}"/>
              </a:ext>
            </a:extLst>
          </p:cNvPr>
          <p:cNvSpPr>
            <a:spLocks noGrp="1"/>
          </p:cNvSpPr>
          <p:nvPr>
            <p:ph type="ftr" sz="quarter" idx="3"/>
          </p:nvPr>
        </p:nvSpPr>
        <p:spPr>
          <a:xfrm>
            <a:off x="4572000" y="19051"/>
            <a:ext cx="5486400" cy="328613"/>
          </a:xfrm>
          <a:prstGeom prst="rect">
            <a:avLst/>
          </a:prstGeom>
        </p:spPr>
        <p:txBody>
          <a:bodyPr vert="horz" lIns="91440" tIns="45720" rIns="91440" bIns="45720" rtlCol="0" anchor="ctr"/>
          <a:lstStyle>
            <a:lvl1pPr algn="ctr" eaLnBrk="0" hangingPunct="0">
              <a:defRPr sz="1200">
                <a:solidFill>
                  <a:srgbClr val="FFFFFF"/>
                </a:solidFill>
                <a:latin typeface="Verdana" pitchFamily="34" charset="0"/>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8B65A201-BCF7-8E40-AB52-6618D39116CD}"/>
              </a:ext>
            </a:extLst>
          </p:cNvPr>
          <p:cNvSpPr>
            <a:spLocks noGrp="1"/>
          </p:cNvSpPr>
          <p:nvPr>
            <p:ph type="sldNum" sz="quarter" idx="4"/>
          </p:nvPr>
        </p:nvSpPr>
        <p:spPr>
          <a:xfrm>
            <a:off x="10160000" y="19051"/>
            <a:ext cx="1422400" cy="328613"/>
          </a:xfrm>
          <a:prstGeom prst="rect">
            <a:avLst/>
          </a:prstGeom>
        </p:spPr>
        <p:txBody>
          <a:bodyPr vert="horz" wrap="square" lIns="91440" tIns="45720" rIns="91440" bIns="45720" numCol="1" anchor="ctr" anchorCtr="0" compatLnSpc="1">
            <a:prstTxWarp prst="textNoShape">
              <a:avLst/>
            </a:prstTxWarp>
          </a:bodyPr>
          <a:lstStyle>
            <a:lvl1pPr eaLnBrk="0" hangingPunct="0">
              <a:defRPr sz="1400" b="1">
                <a:solidFill>
                  <a:srgbClr val="FFFFFF"/>
                </a:solidFill>
                <a:latin typeface="Verdana" panose="020B0604030504040204" pitchFamily="34" charset="0"/>
                <a:ea typeface="ＭＳ Ｐゴシック" panose="020B0600070205080204" pitchFamily="34" charset="-128"/>
              </a:defRPr>
            </a:lvl1pPr>
          </a:lstStyle>
          <a:p>
            <a:pPr>
              <a:defRPr/>
            </a:pPr>
            <a:fld id="{FCB8FA68-690D-4339-8B57-F6F77D53F91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100" r:id="rId1"/>
    <p:sldLayoutId id="2147485101" r:id="rId2"/>
    <p:sldLayoutId id="2147485102" r:id="rId3"/>
    <p:sldLayoutId id="2147485103" r:id="rId4"/>
    <p:sldLayoutId id="2147485104" r:id="rId5"/>
    <p:sldLayoutId id="2147485105" r:id="rId6"/>
    <p:sldLayoutId id="2147485106" r:id="rId7"/>
    <p:sldLayoutId id="2147485107" r:id="rId8"/>
    <p:sldLayoutId id="2147485108" r:id="rId9"/>
    <p:sldLayoutId id="2147485109" r:id="rId10"/>
    <p:sldLayoutId id="2147485110" r:id="rId11"/>
  </p:sldLayoutIdLst>
  <p:transition/>
  <p:txStyles>
    <p:titleStyle>
      <a:lvl1pPr algn="l" rtl="0" eaLnBrk="0" fontAlgn="base" hangingPunct="0">
        <a:spcBef>
          <a:spcPct val="0"/>
        </a:spcBef>
        <a:spcAft>
          <a:spcPct val="0"/>
        </a:spcAft>
        <a:defRPr sz="4000" kern="1200" spc="-100">
          <a:solidFill>
            <a:schemeClr val="tx2"/>
          </a:solidFill>
          <a:latin typeface="+mj-lt"/>
          <a:ea typeface="ＭＳ Ｐゴシック" charset="0"/>
          <a:cs typeface="+mj-cs"/>
        </a:defRPr>
      </a:lvl1pPr>
      <a:lvl2pPr algn="l" rtl="0" eaLnBrk="0" fontAlgn="base" hangingPunct="0">
        <a:spcBef>
          <a:spcPct val="0"/>
        </a:spcBef>
        <a:spcAft>
          <a:spcPct val="0"/>
        </a:spcAft>
        <a:defRPr sz="4000">
          <a:solidFill>
            <a:schemeClr val="tx2"/>
          </a:solidFill>
          <a:latin typeface="Bell MT" pitchFamily="18" charset="0"/>
          <a:ea typeface="ＭＳ Ｐゴシック" charset="0"/>
        </a:defRPr>
      </a:lvl2pPr>
      <a:lvl3pPr algn="l" rtl="0" eaLnBrk="0" fontAlgn="base" hangingPunct="0">
        <a:spcBef>
          <a:spcPct val="0"/>
        </a:spcBef>
        <a:spcAft>
          <a:spcPct val="0"/>
        </a:spcAft>
        <a:defRPr sz="4000">
          <a:solidFill>
            <a:schemeClr val="tx2"/>
          </a:solidFill>
          <a:latin typeface="Bell MT" pitchFamily="18" charset="0"/>
          <a:ea typeface="ＭＳ Ｐゴシック" charset="0"/>
        </a:defRPr>
      </a:lvl3pPr>
      <a:lvl4pPr algn="l" rtl="0" eaLnBrk="0" fontAlgn="base" hangingPunct="0">
        <a:spcBef>
          <a:spcPct val="0"/>
        </a:spcBef>
        <a:spcAft>
          <a:spcPct val="0"/>
        </a:spcAft>
        <a:defRPr sz="4000">
          <a:solidFill>
            <a:schemeClr val="tx2"/>
          </a:solidFill>
          <a:latin typeface="Bell MT" pitchFamily="18" charset="0"/>
          <a:ea typeface="ＭＳ Ｐゴシック" charset="0"/>
        </a:defRPr>
      </a:lvl4pPr>
      <a:lvl5pPr algn="l" rtl="0" eaLnBrk="0" fontAlgn="base" hangingPunct="0">
        <a:spcBef>
          <a:spcPct val="0"/>
        </a:spcBef>
        <a:spcAft>
          <a:spcPct val="0"/>
        </a:spcAft>
        <a:defRPr sz="4000">
          <a:solidFill>
            <a:schemeClr val="tx2"/>
          </a:solidFill>
          <a:latin typeface="Bell MT" pitchFamily="18" charset="0"/>
          <a:ea typeface="ＭＳ Ｐゴシック" charset="0"/>
        </a:defRPr>
      </a:lvl5pPr>
      <a:lvl6pPr marL="457200" algn="l" rtl="0" fontAlgn="base">
        <a:spcBef>
          <a:spcPct val="0"/>
        </a:spcBef>
        <a:spcAft>
          <a:spcPct val="0"/>
        </a:spcAft>
        <a:defRPr sz="4000">
          <a:solidFill>
            <a:schemeClr val="tx2"/>
          </a:solidFill>
          <a:latin typeface="Bell MT" pitchFamily="18" charset="0"/>
        </a:defRPr>
      </a:lvl6pPr>
      <a:lvl7pPr marL="914400" algn="l" rtl="0" fontAlgn="base">
        <a:spcBef>
          <a:spcPct val="0"/>
        </a:spcBef>
        <a:spcAft>
          <a:spcPct val="0"/>
        </a:spcAft>
        <a:defRPr sz="4000">
          <a:solidFill>
            <a:schemeClr val="tx2"/>
          </a:solidFill>
          <a:latin typeface="Bell MT" pitchFamily="18" charset="0"/>
        </a:defRPr>
      </a:lvl7pPr>
      <a:lvl8pPr marL="1371600" algn="l" rtl="0" fontAlgn="base">
        <a:spcBef>
          <a:spcPct val="0"/>
        </a:spcBef>
        <a:spcAft>
          <a:spcPct val="0"/>
        </a:spcAft>
        <a:defRPr sz="4000">
          <a:solidFill>
            <a:schemeClr val="tx2"/>
          </a:solidFill>
          <a:latin typeface="Bell MT" pitchFamily="18" charset="0"/>
        </a:defRPr>
      </a:lvl8pPr>
      <a:lvl9pPr marL="1828800" algn="l" rtl="0" fontAlgn="base">
        <a:spcBef>
          <a:spcPct val="0"/>
        </a:spcBef>
        <a:spcAft>
          <a:spcPct val="0"/>
        </a:spcAft>
        <a:defRPr sz="4000">
          <a:solidFill>
            <a:schemeClr val="tx2"/>
          </a:solidFill>
          <a:latin typeface="Bell MT" pitchFamily="18" charset="0"/>
        </a:defRPr>
      </a:lvl9pPr>
    </p:titleStyle>
    <p:bodyStyle>
      <a:lvl1pPr marL="182563" indent="-182563" algn="l" rtl="0" eaLnBrk="0" fontAlgn="base" hangingPunct="0">
        <a:spcBef>
          <a:spcPct val="20000"/>
        </a:spcBef>
        <a:spcAft>
          <a:spcPct val="0"/>
        </a:spcAft>
        <a:buClr>
          <a:schemeClr val="accent1"/>
        </a:buClr>
        <a:buSzPct val="85000"/>
        <a:buFont typeface="Arial" panose="020B0604020202020204" pitchFamily="34" charset="0"/>
        <a:buChar char="•"/>
        <a:defRPr sz="2400" kern="1200">
          <a:solidFill>
            <a:schemeClr val="tx1"/>
          </a:solidFill>
          <a:latin typeface="+mn-lt"/>
          <a:ea typeface="ＭＳ Ｐゴシック" charset="0"/>
          <a:cs typeface="+mn-cs"/>
        </a:defRPr>
      </a:lvl1pPr>
      <a:lvl2pPr marL="457200" indent="-182563" algn="l" rtl="0" eaLnBrk="0" fontAlgn="base" hangingPunct="0">
        <a:spcBef>
          <a:spcPct val="20000"/>
        </a:spcBef>
        <a:spcAft>
          <a:spcPct val="0"/>
        </a:spcAft>
        <a:buClr>
          <a:schemeClr val="accent1"/>
        </a:buClr>
        <a:buSzPct val="85000"/>
        <a:buFont typeface="Arial" panose="020B0604020202020204" pitchFamily="34" charset="0"/>
        <a:buChar char="•"/>
        <a:defRPr sz="2000" kern="1200">
          <a:solidFill>
            <a:schemeClr val="tx1"/>
          </a:solidFill>
          <a:latin typeface="+mn-lt"/>
          <a:ea typeface="ＭＳ Ｐゴシック" charset="0"/>
          <a:cs typeface="+mn-cs"/>
        </a:defRPr>
      </a:lvl2pPr>
      <a:lvl3pPr marL="730250" indent="-182563" algn="l" rtl="0" eaLnBrk="0" fontAlgn="base" hangingPunct="0">
        <a:spcBef>
          <a:spcPct val="20000"/>
        </a:spcBef>
        <a:spcAft>
          <a:spcPct val="0"/>
        </a:spcAft>
        <a:buClr>
          <a:schemeClr val="accent1"/>
        </a:buClr>
        <a:buSzPct val="90000"/>
        <a:buFont typeface="Arial" panose="020B0604020202020204" pitchFamily="34" charset="0"/>
        <a:buChar char="•"/>
        <a:defRPr kern="1200">
          <a:solidFill>
            <a:schemeClr val="tx1"/>
          </a:solidFill>
          <a:latin typeface="+mn-lt"/>
          <a:ea typeface="ＭＳ Ｐゴシック" charset="0"/>
          <a:cs typeface="+mn-cs"/>
        </a:defRPr>
      </a:lvl3pPr>
      <a:lvl4pPr marL="1004888" indent="-182563" algn="l" rtl="0" eaLnBrk="0" fontAlgn="base" hangingPunct="0">
        <a:spcBef>
          <a:spcPct val="20000"/>
        </a:spcBef>
        <a:spcAft>
          <a:spcPct val="0"/>
        </a:spcAft>
        <a:buClr>
          <a:schemeClr val="accent1"/>
        </a:buClr>
        <a:buFont typeface="Arial" panose="020B0604020202020204" pitchFamily="34" charset="0"/>
        <a:buChar char="•"/>
        <a:defRPr sz="1600" kern="1200">
          <a:solidFill>
            <a:schemeClr val="tx1"/>
          </a:solidFill>
          <a:latin typeface="+mn-lt"/>
          <a:ea typeface="ＭＳ Ｐゴシック" charset="0"/>
          <a:cs typeface="+mn-cs"/>
        </a:defRPr>
      </a:lvl4pPr>
      <a:lvl5pPr marL="1187450" indent="-136525" algn="l" rtl="0" eaLnBrk="0" fontAlgn="base" hangingPunct="0">
        <a:spcBef>
          <a:spcPct val="20000"/>
        </a:spcBef>
        <a:spcAft>
          <a:spcPct val="0"/>
        </a:spcAft>
        <a:buClr>
          <a:schemeClr val="accent1"/>
        </a:buClr>
        <a:buSzPct val="100000"/>
        <a:buFont typeface="Arial" panose="020B0604020202020204" pitchFamily="34" charset="0"/>
        <a:buChar char="•"/>
        <a:defRPr sz="1400" kern="1200">
          <a:solidFill>
            <a:schemeClr val="tx1"/>
          </a:solidFill>
          <a:latin typeface="+mn-lt"/>
          <a:ea typeface="ＭＳ Ｐゴシック" charset="0"/>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media.defense.gov/2025/Feb/13/2003646571/-1/-1/1/MMSR%20RELEASE%20DD214-1%20SNAPSHOT%20WEBSITE.PDF" TargetMode="External"/><Relationship Id="rId3" Type="http://schemas.openxmlformats.org/officeDocument/2006/relationships/hyperlink" Target="https://www.military.com/benefits/records-and-forms/military.com/air-force" TargetMode="External"/><Relationship Id="rId7" Type="http://schemas.openxmlformats.org/officeDocument/2006/relationships/hyperlink" Target="https://www.military.com/benefits/records-and-forms/military.com/coast-guard" TargetMode="External"/><Relationship Id="rId2" Type="http://schemas.openxmlformats.org/officeDocument/2006/relationships/hyperlink" Target="https://www.hqrio.afrc.af.mil/Career-Management/DD214/" TargetMode="External"/><Relationship Id="rId1" Type="http://schemas.openxmlformats.org/officeDocument/2006/relationships/slideLayout" Target="../slideLayouts/slideLayout2.xml"/><Relationship Id="rId6" Type="http://schemas.openxmlformats.org/officeDocument/2006/relationships/hyperlink" Target="https://media.defense.gov/2025/Jul/23/2003759329/-1/-1/0/CI_1900_4F.PDF" TargetMode="External"/><Relationship Id="rId5" Type="http://schemas.openxmlformats.org/officeDocument/2006/relationships/hyperlink" Target="https://www.military.com/benefits/records-and-forms/military.com/army" TargetMode="External"/><Relationship Id="rId10" Type="http://schemas.openxmlformats.org/officeDocument/2006/relationships/hyperlink" Target="https://www.mynavyhr.navy.mil/Portals/55/Support/PayPers/CPCResources/240924_FACT%20SHEET_DD-214-1.pdf?ver=08jWyE3W995dBdxum1pxjw%3d%3d" TargetMode="External"/><Relationship Id="rId4" Type="http://schemas.openxmlformats.org/officeDocument/2006/relationships/hyperlink" Target="https://ipps-a.army.mil/Portals/129/Documents/Job%20Aid_DD%20Form%20214%20and%20214-1%20Self-Service_20250512.pdf" TargetMode="External"/><Relationship Id="rId9" Type="http://schemas.openxmlformats.org/officeDocument/2006/relationships/hyperlink" Target="https://www.military.com/benefits/records-and-forms/military.com/marine-corp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D9E6-9018-BB2D-9EC7-4A7956D8186A}"/>
              </a:ext>
            </a:extLst>
          </p:cNvPr>
          <p:cNvSpPr>
            <a:spLocks noGrp="1"/>
          </p:cNvSpPr>
          <p:nvPr>
            <p:ph type="ctrTitle"/>
          </p:nvPr>
        </p:nvSpPr>
        <p:spPr/>
        <p:txBody>
          <a:bodyPr/>
          <a:lstStyle/>
          <a:p>
            <a:r>
              <a:rPr lang="en-US" dirty="0"/>
              <a:t>ISSUANCE of the DD FORM 214/5 Series to include Reserve COMPONENT Service MEMBERS</a:t>
            </a:r>
          </a:p>
        </p:txBody>
      </p:sp>
      <p:sp>
        <p:nvSpPr>
          <p:cNvPr id="3" name="Subtitle 2">
            <a:extLst>
              <a:ext uri="{FF2B5EF4-FFF2-40B4-BE49-F238E27FC236}">
                <a16:creationId xmlns:a16="http://schemas.microsoft.com/office/drawing/2014/main" id="{C0B7EC78-9E46-202D-2749-A392D7889F06}"/>
              </a:ext>
            </a:extLst>
          </p:cNvPr>
          <p:cNvSpPr>
            <a:spLocks noGrp="1"/>
          </p:cNvSpPr>
          <p:nvPr>
            <p:ph type="subTitle" idx="1"/>
          </p:nvPr>
        </p:nvSpPr>
        <p:spPr>
          <a:xfrm>
            <a:off x="1600200" y="3886200"/>
            <a:ext cx="8534400" cy="1752600"/>
          </a:xfrm>
        </p:spPr>
        <p:txBody>
          <a:bodyPr/>
          <a:lstStyle/>
          <a:p>
            <a:r>
              <a:rPr lang="en-US" dirty="0"/>
              <a:t>	ROA ACADEMY PRESENTATION – 9 DECEMBER 2025</a:t>
            </a:r>
          </a:p>
          <a:p>
            <a:r>
              <a:rPr lang="en-US" dirty="0"/>
              <a:t>	COL DENISE ENDERS, DEPARTMENT OF PENNSYLVANIA</a:t>
            </a:r>
          </a:p>
        </p:txBody>
      </p:sp>
    </p:spTree>
    <p:extLst>
      <p:ext uri="{BB962C8B-B14F-4D97-AF65-F5344CB8AC3E}">
        <p14:creationId xmlns:p14="http://schemas.microsoft.com/office/powerpoint/2010/main" val="204079501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7CD43-51FB-C025-DA13-9B16823B17F1}"/>
              </a:ext>
            </a:extLst>
          </p:cNvPr>
          <p:cNvSpPr>
            <a:spLocks noGrp="1"/>
          </p:cNvSpPr>
          <p:nvPr>
            <p:ph type="title"/>
          </p:nvPr>
        </p:nvSpPr>
        <p:spPr/>
        <p:txBody>
          <a:bodyPr/>
          <a:lstStyle/>
          <a:p>
            <a:r>
              <a:rPr lang="en-US" dirty="0"/>
              <a:t>DD FORM 214-1 Data Elements</a:t>
            </a:r>
          </a:p>
        </p:txBody>
      </p:sp>
      <p:sp>
        <p:nvSpPr>
          <p:cNvPr id="3" name="Content Placeholder 2">
            <a:extLst>
              <a:ext uri="{FF2B5EF4-FFF2-40B4-BE49-F238E27FC236}">
                <a16:creationId xmlns:a16="http://schemas.microsoft.com/office/drawing/2014/main" id="{F31ACED2-286A-749B-C651-DC6FAF6E2AB4}"/>
              </a:ext>
            </a:extLst>
          </p:cNvPr>
          <p:cNvSpPr>
            <a:spLocks noGrp="1"/>
          </p:cNvSpPr>
          <p:nvPr>
            <p:ph idx="1"/>
          </p:nvPr>
        </p:nvSpPr>
        <p:spPr>
          <a:xfrm>
            <a:off x="609600" y="2209800"/>
            <a:ext cx="10972800" cy="4876800"/>
          </a:xfrm>
        </p:spPr>
        <p:txBody>
          <a:bodyPr/>
          <a:lstStyle/>
          <a:p>
            <a:r>
              <a:rPr lang="en-US" sz="2800" b="1" dirty="0"/>
              <a:t>Non Regular Retirement</a:t>
            </a:r>
            <a:endParaRPr lang="en-US" sz="2800" dirty="0"/>
          </a:p>
          <a:p>
            <a:pPr lvl="1"/>
            <a:r>
              <a:rPr lang="en-US" sz="2600" dirty="0"/>
              <a:t>Date completed years of service to earn Non Regular Retirement (NRR)</a:t>
            </a:r>
          </a:p>
          <a:p>
            <a:pPr lvl="1"/>
            <a:r>
              <a:rPr lang="en-US" sz="2600" dirty="0"/>
              <a:t>Date of 60</a:t>
            </a:r>
            <a:r>
              <a:rPr lang="en-US" sz="2600" baseline="30000" dirty="0"/>
              <a:t>th</a:t>
            </a:r>
            <a:r>
              <a:rPr lang="en-US" sz="2600" dirty="0"/>
              <a:t> Birthday</a:t>
            </a:r>
          </a:p>
          <a:p>
            <a:pPr lvl="1"/>
            <a:r>
              <a:rPr lang="en-US" sz="2600" dirty="0"/>
              <a:t>NRR Age Reduction Amount</a:t>
            </a:r>
          </a:p>
          <a:p>
            <a:pPr lvl="1"/>
            <a:r>
              <a:rPr lang="en-US" sz="2600" dirty="0"/>
              <a:t>Estimated Projected Date for Receipt of NRR Pay</a:t>
            </a:r>
          </a:p>
          <a:p>
            <a:pPr lvl="1"/>
            <a:r>
              <a:rPr lang="en-US" sz="2600" dirty="0"/>
              <a:t>Date Transferred to Retired Reserve</a:t>
            </a:r>
          </a:p>
          <a:p>
            <a:endParaRPr lang="en-US" dirty="0"/>
          </a:p>
        </p:txBody>
      </p:sp>
    </p:spTree>
    <p:extLst>
      <p:ext uri="{BB962C8B-B14F-4D97-AF65-F5344CB8AC3E}">
        <p14:creationId xmlns:p14="http://schemas.microsoft.com/office/powerpoint/2010/main" val="63616067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0BC2E-5B7E-1CD0-775A-AB9F9838D3EA}"/>
              </a:ext>
            </a:extLst>
          </p:cNvPr>
          <p:cNvSpPr>
            <a:spLocks noGrp="1"/>
          </p:cNvSpPr>
          <p:nvPr>
            <p:ph type="title"/>
          </p:nvPr>
        </p:nvSpPr>
        <p:spPr/>
        <p:txBody>
          <a:bodyPr/>
          <a:lstStyle/>
          <a:p>
            <a:r>
              <a:rPr lang="en-US" dirty="0"/>
              <a:t>DD FORM 214-1 Data Elements</a:t>
            </a:r>
          </a:p>
        </p:txBody>
      </p:sp>
      <p:sp>
        <p:nvSpPr>
          <p:cNvPr id="3" name="Content Placeholder 2">
            <a:extLst>
              <a:ext uri="{FF2B5EF4-FFF2-40B4-BE49-F238E27FC236}">
                <a16:creationId xmlns:a16="http://schemas.microsoft.com/office/drawing/2014/main" id="{BB471E92-FCDD-6040-FA8D-B00A0BE0EAB5}"/>
              </a:ext>
            </a:extLst>
          </p:cNvPr>
          <p:cNvSpPr>
            <a:spLocks noGrp="1"/>
          </p:cNvSpPr>
          <p:nvPr>
            <p:ph idx="1"/>
          </p:nvPr>
        </p:nvSpPr>
        <p:spPr>
          <a:xfrm>
            <a:off x="2286000" y="1676400"/>
            <a:ext cx="7315200" cy="4876800"/>
          </a:xfrm>
        </p:spPr>
        <p:txBody>
          <a:bodyPr/>
          <a:lstStyle/>
          <a:p>
            <a:r>
              <a:rPr lang="en-US" sz="2800" b="1" dirty="0"/>
              <a:t>Activations</a:t>
            </a:r>
            <a:endParaRPr lang="en-US" sz="2800" dirty="0"/>
          </a:p>
          <a:p>
            <a:pPr lvl="1"/>
            <a:r>
              <a:rPr lang="en-US" sz="2600" dirty="0"/>
              <a:t>Statutory Authority</a:t>
            </a:r>
          </a:p>
          <a:p>
            <a:pPr lvl="1"/>
            <a:r>
              <a:rPr lang="en-US" sz="2600" dirty="0"/>
              <a:t>Operation</a:t>
            </a:r>
          </a:p>
          <a:p>
            <a:pPr lvl="1"/>
            <a:r>
              <a:rPr lang="en-US" sz="2600" dirty="0"/>
              <a:t>Qualifying for NRR eligibility reduction</a:t>
            </a:r>
          </a:p>
          <a:p>
            <a:pPr lvl="1"/>
            <a:r>
              <a:rPr lang="en-US" sz="2600" dirty="0"/>
              <a:t>Begin Date of Activation</a:t>
            </a:r>
          </a:p>
          <a:p>
            <a:pPr lvl="1"/>
            <a:r>
              <a:rPr lang="en-US" sz="2600" dirty="0"/>
              <a:t>End Date of Activation</a:t>
            </a:r>
          </a:p>
          <a:p>
            <a:pPr lvl="1"/>
            <a:r>
              <a:rPr lang="en-US" sz="2600" dirty="0"/>
              <a:t>Deployed to Foreign Country</a:t>
            </a:r>
          </a:p>
          <a:p>
            <a:endParaRPr lang="en-US" dirty="0"/>
          </a:p>
        </p:txBody>
      </p:sp>
    </p:spTree>
    <p:extLst>
      <p:ext uri="{BB962C8B-B14F-4D97-AF65-F5344CB8AC3E}">
        <p14:creationId xmlns:p14="http://schemas.microsoft.com/office/powerpoint/2010/main" val="212045564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EA12A-7AD9-BC51-09B6-9FFD0792136F}"/>
              </a:ext>
            </a:extLst>
          </p:cNvPr>
          <p:cNvSpPr>
            <a:spLocks noGrp="1"/>
          </p:cNvSpPr>
          <p:nvPr>
            <p:ph type="title"/>
          </p:nvPr>
        </p:nvSpPr>
        <p:spPr/>
        <p:txBody>
          <a:bodyPr/>
          <a:lstStyle/>
          <a:p>
            <a:br>
              <a:rPr lang="en-US" dirty="0"/>
            </a:br>
            <a:r>
              <a:rPr lang="en-US" dirty="0"/>
              <a:t>DD FORM 214-1 Data Elements</a:t>
            </a:r>
          </a:p>
        </p:txBody>
      </p:sp>
      <p:sp>
        <p:nvSpPr>
          <p:cNvPr id="3" name="Content Placeholder 2">
            <a:extLst>
              <a:ext uri="{FF2B5EF4-FFF2-40B4-BE49-F238E27FC236}">
                <a16:creationId xmlns:a16="http://schemas.microsoft.com/office/drawing/2014/main" id="{1BB03300-C702-E584-6AC4-3C406ED58E4E}"/>
              </a:ext>
            </a:extLst>
          </p:cNvPr>
          <p:cNvSpPr>
            <a:spLocks noGrp="1"/>
          </p:cNvSpPr>
          <p:nvPr>
            <p:ph idx="1"/>
          </p:nvPr>
        </p:nvSpPr>
        <p:spPr/>
        <p:txBody>
          <a:bodyPr/>
          <a:lstStyle/>
          <a:p>
            <a:endParaRPr lang="en-US" sz="3200" b="1" dirty="0"/>
          </a:p>
          <a:p>
            <a:r>
              <a:rPr lang="en-US" sz="3200" b="1" dirty="0"/>
              <a:t>Post 9/11 GI Bill Transfer of Eligibility Obligation End Date</a:t>
            </a:r>
            <a:endParaRPr lang="en-US" sz="3200" dirty="0"/>
          </a:p>
          <a:p>
            <a:endParaRPr lang="en-US" sz="3200" b="1" dirty="0"/>
          </a:p>
          <a:p>
            <a:r>
              <a:rPr lang="en-US" sz="3200" b="1" dirty="0"/>
              <a:t>Days of Accrued Leave carried over</a:t>
            </a:r>
            <a:endParaRPr lang="en-US" sz="3200" dirty="0"/>
          </a:p>
          <a:p>
            <a:endParaRPr lang="en-US" sz="3200" b="1" dirty="0"/>
          </a:p>
          <a:p>
            <a:r>
              <a:rPr lang="en-US" sz="3200" b="1" dirty="0"/>
              <a:t>Highest Pay Grade Satisfactorily Held</a:t>
            </a:r>
            <a:endParaRPr lang="en-US" sz="3200" dirty="0"/>
          </a:p>
          <a:p>
            <a:endParaRPr lang="en-US" dirty="0"/>
          </a:p>
        </p:txBody>
      </p:sp>
    </p:spTree>
    <p:extLst>
      <p:ext uri="{BB962C8B-B14F-4D97-AF65-F5344CB8AC3E}">
        <p14:creationId xmlns:p14="http://schemas.microsoft.com/office/powerpoint/2010/main" val="2199569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298323-8DEC-5241-9613-2BAF260230D1}"/>
              </a:ext>
            </a:extLst>
          </p:cNvPr>
          <p:cNvSpPr txBox="1"/>
          <p:nvPr/>
        </p:nvSpPr>
        <p:spPr>
          <a:xfrm>
            <a:off x="762000" y="1295400"/>
            <a:ext cx="10210800" cy="5160002"/>
          </a:xfrm>
          <a:prstGeom prst="rect">
            <a:avLst/>
          </a:prstGeom>
          <a:noFill/>
        </p:spPr>
        <p:txBody>
          <a:bodyPr wrap="square">
            <a:spAutoFit/>
          </a:bodyPr>
          <a:lstStyle/>
          <a:p>
            <a:pPr marL="0" marR="0">
              <a:lnSpc>
                <a:spcPct val="115000"/>
              </a:lnSpc>
              <a:spcAft>
                <a:spcPts val="1200"/>
              </a:spcAft>
              <a:buNone/>
            </a:pPr>
            <a:r>
              <a:rPr lang="en-US" sz="3200"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The accompanied DD 214 will also contain the type of separation and the characterization of service. Before this form was electronically generated, only the member copy included the character of service and the type of separation at the bottom of the form given that the information is personal in nature.  These two data elements will continue to be protected and are essential to determining eligibility for many entitlements and benefits.  Therefore, safe keeping of the member copy is still recommended.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5343955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A2911-E75D-C3D7-5450-5477DCED7B60}"/>
              </a:ext>
            </a:extLst>
          </p:cNvPr>
          <p:cNvSpPr>
            <a:spLocks noGrp="1"/>
          </p:cNvSpPr>
          <p:nvPr>
            <p:ph type="title"/>
          </p:nvPr>
        </p:nvSpPr>
        <p:spPr/>
        <p:txBody>
          <a:bodyPr>
            <a:noAutofit/>
          </a:bodyPr>
          <a:lstStyle/>
          <a:p>
            <a:r>
              <a:rPr lang="en-US" sz="3200" dirty="0"/>
              <a:t>When will Reserve Component members be issued a DD FORM 214 and a DD FORM 214-1?</a:t>
            </a:r>
          </a:p>
        </p:txBody>
      </p:sp>
      <p:sp>
        <p:nvSpPr>
          <p:cNvPr id="3" name="Content Placeholder 2">
            <a:extLst>
              <a:ext uri="{FF2B5EF4-FFF2-40B4-BE49-F238E27FC236}">
                <a16:creationId xmlns:a16="http://schemas.microsoft.com/office/drawing/2014/main" id="{72819E2F-8752-4EBE-8785-385CE6EC69C0}"/>
              </a:ext>
            </a:extLst>
          </p:cNvPr>
          <p:cNvSpPr>
            <a:spLocks noGrp="1"/>
          </p:cNvSpPr>
          <p:nvPr>
            <p:ph idx="1"/>
          </p:nvPr>
        </p:nvSpPr>
        <p:spPr/>
        <p:txBody>
          <a:bodyPr/>
          <a:lstStyle/>
          <a:p>
            <a:pPr marL="0" marR="0">
              <a:buNone/>
            </a:pPr>
            <a:r>
              <a:rPr lang="en-US" b="1" dirty="0">
                <a:solidFill>
                  <a:srgbClr val="365F91"/>
                </a:solidFill>
                <a:ea typeface="Aptos" panose="020B0004020202020204" pitchFamily="34" charset="0"/>
              </a:rPr>
              <a:t>DD Form 214 Issuance. </a:t>
            </a:r>
            <a:endParaRPr lang="en-US" dirty="0">
              <a:solidFill>
                <a:srgbClr val="000000"/>
              </a:solidFill>
              <a:latin typeface="Times New Roman" panose="02020603050405020304" pitchFamily="18" charset="0"/>
              <a:ea typeface="Aptos" panose="020B0004020202020204" pitchFamily="34" charset="0"/>
            </a:endParaRPr>
          </a:p>
          <a:p>
            <a:pPr marL="0" marR="0" indent="0">
              <a:buNone/>
            </a:pPr>
            <a:r>
              <a:rPr lang="en-US" dirty="0">
                <a:solidFill>
                  <a:srgbClr val="000000"/>
                </a:solidFill>
                <a:ea typeface="Aptos" panose="020B0004020202020204" pitchFamily="34" charset="0"/>
              </a:rPr>
              <a:t>The following members will be issued a DD Form 214: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(a) Members who are separated or released from active service.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(b) Recalled retirees reverting to retired status, regardless of the period of active-duty service.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(c) Members who are separated for cause or for physical disability, regardless of the period of active service.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(d) Personnel being separated, when they have served 90 days or more or when required by the Secretary concerned for shorter periods, from a period of active duty for training, full-time training duty, or active duty for operational support.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(e) Reserve Component personnel ordered to active duty for a contingency operation for a period greater than 30 days. </a:t>
            </a:r>
            <a:endParaRPr lang="en-US" dirty="0">
              <a:solidFill>
                <a:srgbClr val="000000"/>
              </a:solidFill>
              <a:latin typeface="Times New Roman" panose="02020603050405020304" pitchFamily="18" charset="0"/>
              <a:ea typeface="Aptos" panose="020B0004020202020204" pitchFamily="34" charset="0"/>
            </a:endParaRPr>
          </a:p>
          <a:p>
            <a:pPr marL="0" indent="0">
              <a:buNone/>
            </a:pPr>
            <a:r>
              <a:rPr lang="en-US" dirty="0">
                <a:solidFill>
                  <a:srgbClr val="000000"/>
                </a:solidFill>
                <a:ea typeface="Aptos" panose="020B0004020202020204" pitchFamily="34" charset="0"/>
              </a:rPr>
              <a:t>(f) Members who change their status or component while serving on active service. </a:t>
            </a:r>
            <a:endParaRPr lang="en-US" dirty="0">
              <a:solidFill>
                <a:srgbClr val="000000"/>
              </a:solidFill>
              <a:latin typeface="Times New Roman" panose="02020603050405020304" pitchFamily="18" charset="0"/>
              <a:ea typeface="Aptos" panose="020B0004020202020204" pitchFamily="34" charset="0"/>
            </a:endParaRPr>
          </a:p>
          <a:p>
            <a:pPr marL="0" indent="0">
              <a:lnSpc>
                <a:spcPct val="115000"/>
              </a:lnSpc>
              <a:spcAft>
                <a:spcPts val="800"/>
              </a:spcAft>
              <a:buNone/>
            </a:pPr>
            <a:r>
              <a:rPr lang="en-US" kern="100" dirty="0">
                <a:ea typeface="Aptos" panose="020B0004020202020204" pitchFamily="34" charset="0"/>
                <a:cs typeface="Times New Roman" panose="02020603050405020304" pitchFamily="18" charset="0"/>
              </a:rPr>
              <a:t>(g) Members who are issued a DD Form 214-1.</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3106983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FE36-1520-CE9B-2EC1-E2E350C62B2E}"/>
              </a:ext>
            </a:extLst>
          </p:cNvPr>
          <p:cNvSpPr>
            <a:spLocks noGrp="1"/>
          </p:cNvSpPr>
          <p:nvPr>
            <p:ph type="title"/>
          </p:nvPr>
        </p:nvSpPr>
        <p:spPr/>
        <p:txBody>
          <a:bodyPr>
            <a:noAutofit/>
          </a:bodyPr>
          <a:lstStyle/>
          <a:p>
            <a:r>
              <a:rPr lang="en-US" sz="3200" dirty="0"/>
              <a:t>When will Reserve Component members be issued a DD FORM 214 and a DD FORM 214-1?</a:t>
            </a:r>
          </a:p>
        </p:txBody>
      </p:sp>
      <p:sp>
        <p:nvSpPr>
          <p:cNvPr id="3" name="Content Placeholder 2">
            <a:extLst>
              <a:ext uri="{FF2B5EF4-FFF2-40B4-BE49-F238E27FC236}">
                <a16:creationId xmlns:a16="http://schemas.microsoft.com/office/drawing/2014/main" id="{F6EA494B-FB1E-D8F2-4790-2AB82930A09D}"/>
              </a:ext>
            </a:extLst>
          </p:cNvPr>
          <p:cNvSpPr>
            <a:spLocks noGrp="1"/>
          </p:cNvSpPr>
          <p:nvPr>
            <p:ph idx="1"/>
          </p:nvPr>
        </p:nvSpPr>
        <p:spPr/>
        <p:txBody>
          <a:bodyPr/>
          <a:lstStyle/>
          <a:p>
            <a:pPr marL="0" indent="0">
              <a:buNone/>
            </a:pPr>
            <a:r>
              <a:rPr lang="en-US" sz="2400" b="1" dirty="0"/>
              <a:t>DD Form 214-1 Issuance. </a:t>
            </a:r>
            <a:endParaRPr lang="en-US" sz="2400" dirty="0"/>
          </a:p>
          <a:p>
            <a:pPr marL="0" indent="0">
              <a:buNone/>
            </a:pPr>
            <a:r>
              <a:rPr lang="en-US" sz="2400" dirty="0"/>
              <a:t>The following members will be issued a DD Form 214-1 in conjunction with a DD Form 214: </a:t>
            </a:r>
          </a:p>
          <a:p>
            <a:pPr marL="0" indent="0">
              <a:buNone/>
            </a:pPr>
            <a:r>
              <a:rPr lang="en-US" sz="2400" dirty="0"/>
              <a:t>(a) Members who are separated or released from a Reserve Component. </a:t>
            </a:r>
          </a:p>
          <a:p>
            <a:pPr marL="0" indent="0">
              <a:buNone/>
            </a:pPr>
            <a:r>
              <a:rPr lang="en-US" sz="2400" dirty="0"/>
              <a:t>(b) Reserve Component members transferred to the Individual Ready Reserve or the Inactive National Guard. </a:t>
            </a:r>
          </a:p>
          <a:p>
            <a:pPr marL="0" indent="0">
              <a:buNone/>
            </a:pPr>
            <a:r>
              <a:rPr lang="en-US" sz="2400" dirty="0"/>
              <a:t>(c) Reserve Component members transferred to the Standby Reserve or Retired Reserve. </a:t>
            </a:r>
          </a:p>
          <a:p>
            <a:pPr marL="0" indent="0">
              <a:buNone/>
            </a:pPr>
            <a:r>
              <a:rPr lang="en-US" sz="2400" dirty="0"/>
              <a:t>(d) Recalled retirees reverting to retired status. </a:t>
            </a:r>
          </a:p>
          <a:p>
            <a:pPr marL="0" indent="0">
              <a:buNone/>
            </a:pPr>
            <a:r>
              <a:rPr lang="en-US" sz="2400" dirty="0"/>
              <a:t>(e) As prescribed under other circumstances determined by the uniformed service concerned. </a:t>
            </a:r>
          </a:p>
          <a:p>
            <a:endParaRPr lang="en-US" dirty="0"/>
          </a:p>
        </p:txBody>
      </p:sp>
    </p:spTree>
    <p:extLst>
      <p:ext uri="{BB962C8B-B14F-4D97-AF65-F5344CB8AC3E}">
        <p14:creationId xmlns:p14="http://schemas.microsoft.com/office/powerpoint/2010/main" val="428267684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8B133-FAC8-EDB7-79DD-AD96DBB86337}"/>
              </a:ext>
            </a:extLst>
          </p:cNvPr>
          <p:cNvSpPr>
            <a:spLocks noGrp="1"/>
          </p:cNvSpPr>
          <p:nvPr>
            <p:ph type="title"/>
          </p:nvPr>
        </p:nvSpPr>
        <p:spPr/>
        <p:txBody>
          <a:bodyPr>
            <a:noAutofit/>
          </a:bodyPr>
          <a:lstStyle/>
          <a:p>
            <a:r>
              <a:rPr lang="en-US" sz="3200" dirty="0"/>
              <a:t>When will Reserve Component members be issued a DD FORM 214 and a DD FORM 214-1?</a:t>
            </a:r>
          </a:p>
        </p:txBody>
      </p:sp>
      <p:sp>
        <p:nvSpPr>
          <p:cNvPr id="3" name="Content Placeholder 2">
            <a:extLst>
              <a:ext uri="{FF2B5EF4-FFF2-40B4-BE49-F238E27FC236}">
                <a16:creationId xmlns:a16="http://schemas.microsoft.com/office/drawing/2014/main" id="{CE35CE48-1A6D-0AE1-5C4A-CD74B06F7911}"/>
              </a:ext>
            </a:extLst>
          </p:cNvPr>
          <p:cNvSpPr>
            <a:spLocks noGrp="1"/>
          </p:cNvSpPr>
          <p:nvPr>
            <p:ph idx="1"/>
          </p:nvPr>
        </p:nvSpPr>
        <p:spPr/>
        <p:txBody>
          <a:bodyPr/>
          <a:lstStyle/>
          <a:p>
            <a:pPr marL="0" indent="0">
              <a:buNone/>
            </a:pPr>
            <a:endParaRPr lang="en-US" sz="3200" dirty="0"/>
          </a:p>
          <a:p>
            <a:pPr marL="0" indent="0">
              <a:buNone/>
            </a:pPr>
            <a:r>
              <a:rPr lang="en-US" sz="3200" dirty="0"/>
              <a:t>The DD Form 214-1 is </a:t>
            </a:r>
            <a:r>
              <a:rPr lang="en-US" sz="3200" u="sng" dirty="0"/>
              <a:t>not </a:t>
            </a:r>
            <a:r>
              <a:rPr lang="en-US" sz="3200" dirty="0"/>
              <a:t>required to be issued for: </a:t>
            </a:r>
          </a:p>
          <a:p>
            <a:pPr marL="0" indent="0">
              <a:buNone/>
            </a:pPr>
            <a:endParaRPr lang="en-US" sz="3200" dirty="0"/>
          </a:p>
          <a:p>
            <a:pPr marL="0" indent="0">
              <a:buNone/>
            </a:pPr>
            <a:r>
              <a:rPr lang="en-US" sz="3200" dirty="0"/>
              <a:t>(a) National Guard members who transfer States. </a:t>
            </a:r>
          </a:p>
          <a:p>
            <a:pPr marL="0" indent="0">
              <a:buNone/>
            </a:pPr>
            <a:r>
              <a:rPr lang="en-US" sz="3200" dirty="0"/>
              <a:t>(b) Personnel whose Reserve Component service is terminated by death. </a:t>
            </a:r>
          </a:p>
          <a:p>
            <a:pPr marL="0" indent="0">
              <a:buNone/>
            </a:pPr>
            <a:r>
              <a:rPr lang="en-US" sz="3200" dirty="0"/>
              <a:t>(c) Every issuance of a DD Form 214. </a:t>
            </a:r>
          </a:p>
          <a:p>
            <a:endParaRPr lang="en-US" dirty="0"/>
          </a:p>
        </p:txBody>
      </p:sp>
    </p:spTree>
    <p:extLst>
      <p:ext uri="{BB962C8B-B14F-4D97-AF65-F5344CB8AC3E}">
        <p14:creationId xmlns:p14="http://schemas.microsoft.com/office/powerpoint/2010/main" val="119236294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D7C41-C571-EA59-3461-8680B355F2C5}"/>
              </a:ext>
            </a:extLst>
          </p:cNvPr>
          <p:cNvSpPr>
            <a:spLocks noGrp="1"/>
          </p:cNvSpPr>
          <p:nvPr>
            <p:ph type="title"/>
          </p:nvPr>
        </p:nvSpPr>
        <p:spPr/>
        <p:txBody>
          <a:bodyPr>
            <a:noAutofit/>
          </a:bodyPr>
          <a:lstStyle/>
          <a:p>
            <a:r>
              <a:rPr lang="en-US" sz="3200" dirty="0"/>
              <a:t>When will Reserve Component members be issued a DD FORM 214 and a DD FORM 214-1?</a:t>
            </a:r>
          </a:p>
        </p:txBody>
      </p:sp>
      <p:sp>
        <p:nvSpPr>
          <p:cNvPr id="3" name="Content Placeholder 2">
            <a:extLst>
              <a:ext uri="{FF2B5EF4-FFF2-40B4-BE49-F238E27FC236}">
                <a16:creationId xmlns:a16="http://schemas.microsoft.com/office/drawing/2014/main" id="{5CC68A1A-FDA0-9A5E-3A2A-019B3476D719}"/>
              </a:ext>
            </a:extLst>
          </p:cNvPr>
          <p:cNvSpPr>
            <a:spLocks noGrp="1"/>
          </p:cNvSpPr>
          <p:nvPr>
            <p:ph idx="1"/>
          </p:nvPr>
        </p:nvSpPr>
        <p:spPr/>
        <p:txBody>
          <a:bodyPr/>
          <a:lstStyle/>
          <a:p>
            <a:pPr marL="0" indent="0">
              <a:buNone/>
            </a:pPr>
            <a:endParaRPr lang="en-US" sz="3200" dirty="0"/>
          </a:p>
          <a:p>
            <a:pPr marL="0" indent="0">
              <a:buNone/>
            </a:pPr>
            <a:r>
              <a:rPr lang="en-US" sz="3200" dirty="0"/>
              <a:t>The DD Form 214-1, in conjunction with a DD Form 214, will normally be issued by the separation activity from which the member was separated. The DD Form 214-1 will never be issued on its own and will always be accompanied by the DD Form 214. In those instances, where a DD Form 214/214-1 was not issued by the separation activity from which the member was separated, the uniformed service concerned may establish procedures for administrative issuance of the form. </a:t>
            </a:r>
          </a:p>
          <a:p>
            <a:endParaRPr lang="en-US" dirty="0"/>
          </a:p>
        </p:txBody>
      </p:sp>
    </p:spTree>
    <p:extLst>
      <p:ext uri="{BB962C8B-B14F-4D97-AF65-F5344CB8AC3E}">
        <p14:creationId xmlns:p14="http://schemas.microsoft.com/office/powerpoint/2010/main" val="273715480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B9F14-7A69-E42D-45C1-A954799BBC7E}"/>
              </a:ext>
            </a:extLst>
          </p:cNvPr>
          <p:cNvSpPr>
            <a:spLocks noGrp="1"/>
          </p:cNvSpPr>
          <p:nvPr>
            <p:ph type="title"/>
          </p:nvPr>
        </p:nvSpPr>
        <p:spPr/>
        <p:txBody>
          <a:bodyPr>
            <a:noAutofit/>
          </a:bodyPr>
          <a:lstStyle/>
          <a:p>
            <a:r>
              <a:rPr lang="en-US" sz="3200" dirty="0"/>
              <a:t>When will Reserve Component members be issued a DD FORM 214 and a DD FORM 214-1?</a:t>
            </a:r>
          </a:p>
        </p:txBody>
      </p:sp>
      <p:sp>
        <p:nvSpPr>
          <p:cNvPr id="3" name="Content Placeholder 2">
            <a:extLst>
              <a:ext uri="{FF2B5EF4-FFF2-40B4-BE49-F238E27FC236}">
                <a16:creationId xmlns:a16="http://schemas.microsoft.com/office/drawing/2014/main" id="{81D36DBB-834F-D5A9-5A33-057C67F35A4A}"/>
              </a:ext>
            </a:extLst>
          </p:cNvPr>
          <p:cNvSpPr>
            <a:spLocks noGrp="1"/>
          </p:cNvSpPr>
          <p:nvPr>
            <p:ph idx="1"/>
          </p:nvPr>
        </p:nvSpPr>
        <p:spPr/>
        <p:txBody>
          <a:bodyPr/>
          <a:lstStyle/>
          <a:p>
            <a:pPr marL="0" indent="0">
              <a:buNone/>
            </a:pPr>
            <a:r>
              <a:rPr lang="en-US" sz="2800" dirty="0"/>
              <a:t>If the separation activity cannot complete all items on DD Forms 214 and 214-1, the forms will be prepared as completely as possible and delivered to the separating member before their departure. The version number of the serial number will be 0 (zero). </a:t>
            </a:r>
          </a:p>
          <a:p>
            <a:pPr marL="0" indent="0">
              <a:buNone/>
            </a:pPr>
            <a:r>
              <a:rPr lang="en-US" sz="2800" dirty="0"/>
              <a:t>(a) The member will be advised that updated DD Forms 214/214-1 will be issued by the uniformed service concerned when the missing information becomes available, and that it will not be necessary for the separating member to request updated DD Forms 214/214-1. </a:t>
            </a:r>
          </a:p>
          <a:p>
            <a:pPr marL="0" indent="0">
              <a:buNone/>
            </a:pPr>
            <a:r>
              <a:rPr lang="en-US" sz="2800" dirty="0"/>
              <a:t>(b) The updated DD Forms 214/214-1 will reflect an appropriately incremented version number in the serial number.</a:t>
            </a:r>
          </a:p>
          <a:p>
            <a:endParaRPr lang="en-US" dirty="0"/>
          </a:p>
        </p:txBody>
      </p:sp>
    </p:spTree>
    <p:extLst>
      <p:ext uri="{BB962C8B-B14F-4D97-AF65-F5344CB8AC3E}">
        <p14:creationId xmlns:p14="http://schemas.microsoft.com/office/powerpoint/2010/main" val="167402331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2A8F6-35DB-8866-632A-B35FAA137EC3}"/>
              </a:ext>
            </a:extLst>
          </p:cNvPr>
          <p:cNvSpPr>
            <a:spLocks noGrp="1"/>
          </p:cNvSpPr>
          <p:nvPr>
            <p:ph type="title"/>
          </p:nvPr>
        </p:nvSpPr>
        <p:spPr/>
        <p:txBody>
          <a:bodyPr>
            <a:noAutofit/>
          </a:bodyPr>
          <a:lstStyle/>
          <a:p>
            <a:r>
              <a:rPr lang="en-US" sz="3200" dirty="0"/>
              <a:t>Who Issues Reserve DD214-1s?</a:t>
            </a:r>
            <a:br>
              <a:rPr lang="en-US" sz="3200" dirty="0"/>
            </a:br>
            <a:endParaRPr lang="en-US" sz="3200" dirty="0"/>
          </a:p>
        </p:txBody>
      </p:sp>
      <p:sp>
        <p:nvSpPr>
          <p:cNvPr id="3" name="Content Placeholder 2">
            <a:extLst>
              <a:ext uri="{FF2B5EF4-FFF2-40B4-BE49-F238E27FC236}">
                <a16:creationId xmlns:a16="http://schemas.microsoft.com/office/drawing/2014/main" id="{4C195F1E-A39D-8466-FF7E-12DA00F19507}"/>
              </a:ext>
            </a:extLst>
          </p:cNvPr>
          <p:cNvSpPr>
            <a:spLocks noGrp="1"/>
          </p:cNvSpPr>
          <p:nvPr>
            <p:ph idx="1"/>
          </p:nvPr>
        </p:nvSpPr>
        <p:spPr/>
        <p:txBody>
          <a:bodyPr/>
          <a:lstStyle/>
          <a:p>
            <a:pPr marL="0" indent="0">
              <a:buNone/>
            </a:pPr>
            <a:r>
              <a:rPr lang="en-US" sz="2800" dirty="0"/>
              <a:t>The military services' respective reserve components issue DD214-1s. Here's the guidance each service provided at the time of the form's implementation:</a:t>
            </a:r>
          </a:p>
          <a:p>
            <a:pPr marL="0" lvl="0" indent="0">
              <a:buNone/>
            </a:pPr>
            <a:r>
              <a:rPr lang="en-US" sz="2800" u="sng" dirty="0">
                <a:hlinkClick r:id="rId2"/>
              </a:rPr>
              <a:t>Air Reserve Personnel Center</a:t>
            </a:r>
            <a:r>
              <a:rPr lang="en-US" sz="2800" dirty="0"/>
              <a:t> (</a:t>
            </a:r>
            <a:r>
              <a:rPr lang="en-US" sz="2800" u="sng" dirty="0">
                <a:hlinkClick r:id="rId3"/>
              </a:rPr>
              <a:t>Air Force</a:t>
            </a:r>
            <a:r>
              <a:rPr lang="en-US" sz="2800" dirty="0"/>
              <a:t> Reserve, Air National Guard)</a:t>
            </a:r>
          </a:p>
          <a:p>
            <a:pPr marL="0" lvl="0" indent="0">
              <a:buNone/>
            </a:pPr>
            <a:r>
              <a:rPr lang="en-US" sz="2800" u="sng" dirty="0">
                <a:hlinkClick r:id="rId4"/>
              </a:rPr>
              <a:t>Army Integrated Pay and Personnel System</a:t>
            </a:r>
            <a:r>
              <a:rPr lang="en-US" sz="2800" dirty="0"/>
              <a:t> (</a:t>
            </a:r>
            <a:r>
              <a:rPr lang="en-US" sz="2800" u="sng" dirty="0">
                <a:hlinkClick r:id="rId5"/>
              </a:rPr>
              <a:t>Army</a:t>
            </a:r>
            <a:r>
              <a:rPr lang="en-US" sz="2800" dirty="0"/>
              <a:t> Reserve, Army National Guard)</a:t>
            </a:r>
          </a:p>
          <a:p>
            <a:pPr marL="0" lvl="0" indent="0">
              <a:buNone/>
            </a:pPr>
            <a:r>
              <a:rPr lang="en-US" sz="2800" u="sng" dirty="0">
                <a:hlinkClick r:id="rId6"/>
              </a:rPr>
              <a:t>Coast Guard Personnel Service Center</a:t>
            </a:r>
            <a:r>
              <a:rPr lang="en-US" sz="2800" dirty="0"/>
              <a:t> (</a:t>
            </a:r>
            <a:r>
              <a:rPr lang="en-US" sz="2800" u="sng" dirty="0">
                <a:hlinkClick r:id="rId7"/>
              </a:rPr>
              <a:t>Coast Guard</a:t>
            </a:r>
            <a:r>
              <a:rPr lang="en-US" sz="2800" dirty="0"/>
              <a:t> Reserve)</a:t>
            </a:r>
          </a:p>
          <a:p>
            <a:pPr marL="0" lvl="0" indent="0">
              <a:buNone/>
            </a:pPr>
            <a:r>
              <a:rPr lang="en-US" sz="2800" u="sng" dirty="0">
                <a:hlinkClick r:id="rId8"/>
              </a:rPr>
              <a:t>Marine Corps Manpower and Reserve Affairs</a:t>
            </a:r>
            <a:r>
              <a:rPr lang="en-US" sz="2800" dirty="0"/>
              <a:t> (</a:t>
            </a:r>
            <a:r>
              <a:rPr lang="en-US" sz="2800" u="sng" dirty="0">
                <a:hlinkClick r:id="rId9"/>
              </a:rPr>
              <a:t>Marine Corps</a:t>
            </a:r>
            <a:r>
              <a:rPr lang="en-US" sz="2800" dirty="0"/>
              <a:t> Reserve)</a:t>
            </a:r>
          </a:p>
          <a:p>
            <a:pPr marL="0" lvl="0" indent="0">
              <a:buNone/>
            </a:pPr>
            <a:r>
              <a:rPr lang="en-US" sz="2800" u="sng" dirty="0" err="1">
                <a:hlinkClick r:id="rId10"/>
              </a:rPr>
              <a:t>MyNavy</a:t>
            </a:r>
            <a:r>
              <a:rPr lang="en-US" sz="2800" u="sng" dirty="0">
                <a:hlinkClick r:id="rId10"/>
              </a:rPr>
              <a:t> HR</a:t>
            </a:r>
            <a:r>
              <a:rPr lang="en-US" sz="2800" dirty="0"/>
              <a:t> (Navy Reserve)</a:t>
            </a:r>
          </a:p>
          <a:p>
            <a:endParaRPr lang="en-US" dirty="0"/>
          </a:p>
        </p:txBody>
      </p:sp>
    </p:spTree>
    <p:extLst>
      <p:ext uri="{BB962C8B-B14F-4D97-AF65-F5344CB8AC3E}">
        <p14:creationId xmlns:p14="http://schemas.microsoft.com/office/powerpoint/2010/main" val="138247736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8999A-197B-5D6A-1830-F090ADB9E234}"/>
              </a:ext>
            </a:extLst>
          </p:cNvPr>
          <p:cNvSpPr>
            <a:spLocks noGrp="1"/>
          </p:cNvSpPr>
          <p:nvPr>
            <p:ph idx="1"/>
          </p:nvPr>
        </p:nvSpPr>
        <p:spPr/>
        <p:txBody>
          <a:bodyPr/>
          <a:lstStyle/>
          <a:p>
            <a:pPr marL="274637" lvl="1" indent="0">
              <a:buNone/>
            </a:pPr>
            <a:r>
              <a:rPr lang="en-US" sz="3400" b="1" dirty="0"/>
              <a:t>Thanks to ROA’s advocacy efforts with the 118</a:t>
            </a:r>
            <a:r>
              <a:rPr lang="en-US" sz="3400" b="1" baseline="30000" dirty="0"/>
              <a:t>th</a:t>
            </a:r>
            <a:r>
              <a:rPr lang="en-US" sz="3400" b="1" dirty="0"/>
              <a:t> Congress and passage of the National Defense Authorization Act for Fiscal Year 2024, the Department of Defense (DOD) was tasked with developing and implementing procedures to issue the DD FORM 214 to include Reserve Component Service Members.  </a:t>
            </a:r>
          </a:p>
          <a:p>
            <a:endParaRPr lang="en-US" dirty="0"/>
          </a:p>
        </p:txBody>
      </p:sp>
      <p:sp>
        <p:nvSpPr>
          <p:cNvPr id="5" name="Title 4">
            <a:extLst>
              <a:ext uri="{FF2B5EF4-FFF2-40B4-BE49-F238E27FC236}">
                <a16:creationId xmlns:a16="http://schemas.microsoft.com/office/drawing/2014/main" id="{E6E45F81-2C4E-BF8B-A9D6-3C4FDB03219C}"/>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11586670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5E1A6-509F-6AFD-FDAD-C3FBD0CC2B9C}"/>
              </a:ext>
            </a:extLst>
          </p:cNvPr>
          <p:cNvSpPr>
            <a:spLocks noGrp="1"/>
          </p:cNvSpPr>
          <p:nvPr>
            <p:ph type="title"/>
          </p:nvPr>
        </p:nvSpPr>
        <p:spPr/>
        <p:txBody>
          <a:bodyPr>
            <a:normAutofit/>
          </a:bodyPr>
          <a:lstStyle/>
          <a:p>
            <a:r>
              <a:rPr lang="en-US" sz="3200" dirty="0"/>
              <a:t>NEXT STEPS FOR ROA</a:t>
            </a:r>
          </a:p>
        </p:txBody>
      </p:sp>
      <p:sp>
        <p:nvSpPr>
          <p:cNvPr id="3" name="Content Placeholder 2">
            <a:extLst>
              <a:ext uri="{FF2B5EF4-FFF2-40B4-BE49-F238E27FC236}">
                <a16:creationId xmlns:a16="http://schemas.microsoft.com/office/drawing/2014/main" id="{B301F317-7FF3-31EB-CDFC-1739E39DE96C}"/>
              </a:ext>
            </a:extLst>
          </p:cNvPr>
          <p:cNvSpPr>
            <a:spLocks noGrp="1"/>
          </p:cNvSpPr>
          <p:nvPr>
            <p:ph idx="1"/>
          </p:nvPr>
        </p:nvSpPr>
        <p:spPr/>
        <p:txBody>
          <a:bodyPr/>
          <a:lstStyle/>
          <a:p>
            <a:pPr marL="0" indent="0">
              <a:buNone/>
            </a:pPr>
            <a:endParaRPr lang="en-US" sz="3600" dirty="0"/>
          </a:p>
          <a:p>
            <a:pPr marL="0" indent="0">
              <a:buNone/>
            </a:pPr>
            <a:r>
              <a:rPr lang="en-US" sz="3600" dirty="0"/>
              <a:t>Although we have made great strides with the implementation and execution of these procedures, more work may be required given that the procedures outlined in DODI 1336.01 February 17, 2022, exclude the Commissioned Corps of the National Oceanic and Atmospheric Administration, (NOAA). </a:t>
            </a:r>
          </a:p>
          <a:p>
            <a:endParaRPr lang="en-US" dirty="0"/>
          </a:p>
        </p:txBody>
      </p:sp>
    </p:spTree>
    <p:extLst>
      <p:ext uri="{BB962C8B-B14F-4D97-AF65-F5344CB8AC3E}">
        <p14:creationId xmlns:p14="http://schemas.microsoft.com/office/powerpoint/2010/main" val="164480801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8B7B3D-5A67-2794-0BEF-B4936DD78E72}"/>
              </a:ext>
            </a:extLst>
          </p:cNvPr>
          <p:cNvSpPr/>
          <p:nvPr/>
        </p:nvSpPr>
        <p:spPr>
          <a:xfrm>
            <a:off x="3895719" y="2967335"/>
            <a:ext cx="4400564" cy="923330"/>
          </a:xfrm>
          <a:prstGeom prst="rect">
            <a:avLst/>
          </a:prstGeom>
          <a:solidFill>
            <a:srgbClr val="FF0000"/>
          </a:solidFill>
          <a:ln>
            <a:solidFill>
              <a:srgbClr val="C00000"/>
            </a:solidFill>
          </a:ln>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QUESTIONS</a:t>
            </a:r>
          </a:p>
        </p:txBody>
      </p:sp>
    </p:spTree>
    <p:extLst>
      <p:ext uri="{BB962C8B-B14F-4D97-AF65-F5344CB8AC3E}">
        <p14:creationId xmlns:p14="http://schemas.microsoft.com/office/powerpoint/2010/main" val="37095105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830587-529F-086B-F9BB-D856A91DF0A2}"/>
              </a:ext>
            </a:extLst>
          </p:cNvPr>
          <p:cNvSpPr txBox="1"/>
          <p:nvPr/>
        </p:nvSpPr>
        <p:spPr>
          <a:xfrm>
            <a:off x="838200" y="1905000"/>
            <a:ext cx="10667999" cy="4031873"/>
          </a:xfrm>
          <a:prstGeom prst="rect">
            <a:avLst/>
          </a:prstGeom>
          <a:noFill/>
        </p:spPr>
        <p:txBody>
          <a:bodyPr wrap="square">
            <a:spAutoFit/>
          </a:bodyPr>
          <a:lstStyle/>
          <a:p>
            <a:r>
              <a:rPr lang="en-US" sz="3200" dirty="0">
                <a:solidFill>
                  <a:srgbClr val="000000"/>
                </a:solidFill>
                <a:effectLst/>
                <a:latin typeface="Calibri" panose="020F0502020204030204" pitchFamily="34" charset="0"/>
                <a:ea typeface="Aptos" panose="020B0004020202020204" pitchFamily="34" charset="0"/>
              </a:rPr>
              <a:t>Chartered in 2015 under the authority of the ASD(MR&amp;A), the DOD Separation Standardization Working Group was formed and consisted of functional and technical representatives from the Military Departments’ Manpower and Reserve Affairs offices, the Coast Guard, the Joint Staff, the National Guard Bureau, the Defense Manpower Data Center, and the Defense Finance and Accounting Service, and ad hoc members as needed. </a:t>
            </a:r>
            <a:endParaRPr lang="en-US" sz="3200" dirty="0"/>
          </a:p>
        </p:txBody>
      </p:sp>
    </p:spTree>
    <p:extLst>
      <p:ext uri="{BB962C8B-B14F-4D97-AF65-F5344CB8AC3E}">
        <p14:creationId xmlns:p14="http://schemas.microsoft.com/office/powerpoint/2010/main" val="418942850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AAD59D-34CA-9FD2-25E1-568E49F0E776}"/>
              </a:ext>
            </a:extLst>
          </p:cNvPr>
          <p:cNvSpPr txBox="1"/>
          <p:nvPr/>
        </p:nvSpPr>
        <p:spPr>
          <a:xfrm>
            <a:off x="1066800" y="1981616"/>
            <a:ext cx="9829800" cy="2894767"/>
          </a:xfrm>
          <a:prstGeom prst="rect">
            <a:avLst/>
          </a:prstGeom>
          <a:noFill/>
        </p:spPr>
        <p:txBody>
          <a:bodyPr wrap="square">
            <a:spAutoFit/>
          </a:bodyPr>
          <a:lstStyle/>
          <a:p>
            <a:pPr marL="0" marR="0">
              <a:lnSpc>
                <a:spcPct val="115000"/>
              </a:lnSpc>
              <a:spcBef>
                <a:spcPts val="800"/>
              </a:spcBef>
              <a:spcAft>
                <a:spcPts val="400"/>
              </a:spcAft>
              <a:buNone/>
            </a:pPr>
            <a:r>
              <a:rPr lang="en-US" sz="3200" b="1"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working group </a:t>
            </a:r>
            <a:r>
              <a:rPr lang="en-US" sz="3200" b="1" kern="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 only streamlined </a:t>
            </a:r>
            <a:r>
              <a:rPr lang="en-US" sz="3200" b="1" kern="0" dirty="0">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the DD FORM DD FORM 214, but it also created the DD FORM 214-1 specifically for the Reserve Component.  The DOD also made changes to the procedures for issuance of DD FORM 215 which facilitates corrections to DD FORM 214. </a:t>
            </a:r>
            <a:endParaRPr lang="en-US" sz="32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312941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6E2A75-6B49-CF44-DA04-510B1600DA0D}"/>
              </a:ext>
            </a:extLst>
          </p:cNvPr>
          <p:cNvSpPr txBox="1"/>
          <p:nvPr/>
        </p:nvSpPr>
        <p:spPr>
          <a:xfrm>
            <a:off x="914400" y="1600200"/>
            <a:ext cx="9982200" cy="5061514"/>
          </a:xfrm>
          <a:prstGeom prst="rect">
            <a:avLst/>
          </a:prstGeom>
          <a:noFill/>
        </p:spPr>
        <p:txBody>
          <a:bodyPr wrap="square">
            <a:spAutoFit/>
          </a:bodyPr>
          <a:lstStyle/>
          <a:p>
            <a:pPr marL="0" marR="0">
              <a:buNone/>
            </a:pPr>
            <a:r>
              <a:rPr lang="en-US" sz="3200" dirty="0">
                <a:solidFill>
                  <a:srgbClr val="000000"/>
                </a:solidFill>
                <a:effectLst/>
                <a:latin typeface="Calibri" panose="020F0502020204030204" pitchFamily="34" charset="0"/>
                <a:ea typeface="Aptos" panose="020B0004020202020204" pitchFamily="34" charset="0"/>
              </a:rPr>
              <a:t>In accordance with Section 1168 of Title 10, United States Code (U.S.C.), the DD Form 214 represents the discharge certificate or certificate of release from all active-duty service, to include active duty and full-time National Guard duty. </a:t>
            </a:r>
            <a:endParaRPr lang="en-US" sz="3200" dirty="0">
              <a:solidFill>
                <a:srgbClr val="000000"/>
              </a:solidFill>
              <a:effectLst/>
              <a:latin typeface="Times New Roman" panose="02020603050405020304" pitchFamily="18" charset="0"/>
              <a:ea typeface="Aptos" panose="020B0004020202020204" pitchFamily="34" charset="0"/>
            </a:endParaRPr>
          </a:p>
          <a:p>
            <a:pPr marL="0" marR="0">
              <a:buNone/>
            </a:pPr>
            <a:r>
              <a:rPr lang="en-US" sz="3200" dirty="0">
                <a:solidFill>
                  <a:srgbClr val="000000"/>
                </a:solidFill>
                <a:effectLst/>
                <a:latin typeface="Calibri" panose="020F0502020204030204" pitchFamily="34" charset="0"/>
                <a:ea typeface="Aptos" panose="020B0004020202020204" pitchFamily="34" charset="0"/>
              </a:rPr>
              <a:t>Pursuant to Section 570 of Public Law 116-92, the DD Form 214-1, in conjunction with the DD Form 214, represents the standard record of service for members of the Reserve Components. </a:t>
            </a:r>
            <a:endParaRPr lang="en-US" sz="3200" dirty="0">
              <a:solidFill>
                <a:srgbClr val="000000"/>
              </a:solidFill>
              <a:effectLst/>
              <a:latin typeface="Times New Roman" panose="02020603050405020304" pitchFamily="18" charset="0"/>
              <a:ea typeface="Aptos" panose="020B0004020202020204" pitchFamily="34" charset="0"/>
            </a:endParaRPr>
          </a:p>
          <a:p>
            <a:pPr marL="0" marR="0">
              <a:lnSpc>
                <a:spcPct val="115000"/>
              </a:lnSpc>
              <a:spcAft>
                <a:spcPts val="1200"/>
              </a:spcAft>
              <a:buNone/>
            </a:pPr>
            <a:r>
              <a:rPr lang="en-US" sz="3200"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0645951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38A8E0-92CC-1290-3F9B-83CFFAD2EF06}"/>
              </a:ext>
            </a:extLst>
          </p:cNvPr>
          <p:cNvSpPr txBox="1"/>
          <p:nvPr/>
        </p:nvSpPr>
        <p:spPr>
          <a:xfrm>
            <a:off x="1181100" y="1828800"/>
            <a:ext cx="9829800" cy="3539430"/>
          </a:xfrm>
          <a:prstGeom prst="rect">
            <a:avLst/>
          </a:prstGeom>
          <a:noFill/>
        </p:spPr>
        <p:txBody>
          <a:bodyPr wrap="square">
            <a:spAutoFit/>
          </a:bodyPr>
          <a:lstStyle/>
          <a:p>
            <a:r>
              <a:rPr lang="en-US" sz="3200" dirty="0">
                <a:solidFill>
                  <a:srgbClr val="000000"/>
                </a:solidFill>
                <a:effectLst/>
                <a:latin typeface="Calibri" panose="020F0502020204030204" pitchFamily="34" charset="0"/>
                <a:ea typeface="Aptos" panose="020B0004020202020204" pitchFamily="34" charset="0"/>
              </a:rPr>
              <a:t>In accordance with DoD Instruction (DoDI) 1332.14 Enlisted Separations and DoDI 1332.30 Officer Separations, the DD Form 214/5 Series is the official record of separation and characterization of service. </a:t>
            </a:r>
          </a:p>
          <a:p>
            <a:endParaRPr lang="en-US" sz="3200" dirty="0">
              <a:solidFill>
                <a:srgbClr val="000000"/>
              </a:solidFill>
              <a:latin typeface="Calibri" panose="020F0502020204030204" pitchFamily="34" charset="0"/>
              <a:ea typeface="Aptos" panose="020B0004020202020204" pitchFamily="34" charset="0"/>
            </a:endParaRPr>
          </a:p>
          <a:p>
            <a:r>
              <a:rPr lang="en-US" sz="3200" dirty="0">
                <a:solidFill>
                  <a:srgbClr val="000000"/>
                </a:solidFill>
                <a:effectLst/>
                <a:latin typeface="Calibri" panose="020F0502020204030204" pitchFamily="34" charset="0"/>
                <a:ea typeface="Aptos" panose="020B0004020202020204" pitchFamily="34" charset="0"/>
              </a:rPr>
              <a:t>Both documents were updated to include the Reserve Component, effective August 1, 2024. </a:t>
            </a:r>
            <a:endParaRPr lang="en-US" sz="3200" dirty="0"/>
          </a:p>
        </p:txBody>
      </p:sp>
    </p:spTree>
    <p:extLst>
      <p:ext uri="{BB962C8B-B14F-4D97-AF65-F5344CB8AC3E}">
        <p14:creationId xmlns:p14="http://schemas.microsoft.com/office/powerpoint/2010/main" val="251429620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11BC49-CF64-F420-A3C4-C64C1DFC68A5}"/>
              </a:ext>
            </a:extLst>
          </p:cNvPr>
          <p:cNvSpPr txBox="1"/>
          <p:nvPr/>
        </p:nvSpPr>
        <p:spPr>
          <a:xfrm>
            <a:off x="1066800" y="1524000"/>
            <a:ext cx="10058399" cy="4548746"/>
          </a:xfrm>
          <a:prstGeom prst="rect">
            <a:avLst/>
          </a:prstGeom>
          <a:noFill/>
        </p:spPr>
        <p:txBody>
          <a:bodyPr wrap="square">
            <a:spAutoFit/>
          </a:bodyPr>
          <a:lstStyle/>
          <a:p>
            <a:pPr>
              <a:lnSpc>
                <a:spcPct val="115000"/>
              </a:lnSpc>
              <a:spcAft>
                <a:spcPts val="1200"/>
              </a:spcAft>
            </a:pPr>
            <a:r>
              <a:rPr lang="en-US" sz="2800"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The DD FORM 214/5 Series are forms that are sensitive in nature because there is a risk of someone fraudulently producing them.  Therefore, the entire 214 series to include the DD FORM 214, the DD FORM 214-1 and the DD FORM 215 blank forms cannot be viewed during this presentation. </a:t>
            </a:r>
          </a:p>
          <a:p>
            <a:pPr>
              <a:lnSpc>
                <a:spcPct val="115000"/>
              </a:lnSpc>
              <a:spcAft>
                <a:spcPts val="1200"/>
              </a:spcAft>
            </a:pPr>
            <a:r>
              <a:rPr lang="en-US" sz="3200" b="1" dirty="0">
                <a:latin typeface="Calibri" panose="020F0502020204030204" pitchFamily="34" charset="0"/>
                <a:cs typeface="Calibri" panose="020F0502020204030204" pitchFamily="34" charset="0"/>
              </a:rPr>
              <a:t>Access to the forms is limited to only those organizations and individuals who have been granted permissions.  </a:t>
            </a:r>
          </a:p>
          <a:p>
            <a:pPr marL="0" marR="0">
              <a:lnSpc>
                <a:spcPct val="115000"/>
              </a:lnSpc>
              <a:spcAft>
                <a:spcPts val="12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419733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53CD2A-EB66-3C8A-F3A7-50DCDD8B44D6}"/>
              </a:ext>
            </a:extLst>
          </p:cNvPr>
          <p:cNvSpPr txBox="1"/>
          <p:nvPr/>
        </p:nvSpPr>
        <p:spPr>
          <a:xfrm>
            <a:off x="1447394" y="1371600"/>
            <a:ext cx="9297211" cy="5005729"/>
          </a:xfrm>
          <a:prstGeom prst="rect">
            <a:avLst/>
          </a:prstGeom>
          <a:noFill/>
        </p:spPr>
        <p:txBody>
          <a:bodyPr wrap="square">
            <a:spAutoFit/>
          </a:bodyPr>
          <a:lstStyle/>
          <a:p>
            <a:pPr>
              <a:lnSpc>
                <a:spcPct val="115000"/>
              </a:lnSpc>
              <a:spcAft>
                <a:spcPts val="1200"/>
              </a:spcAft>
            </a:pPr>
            <a:r>
              <a:rPr lang="en-US" sz="2800" dirty="0">
                <a:latin typeface="Calibri" panose="020F0502020204030204" pitchFamily="34" charset="0"/>
                <a:cs typeface="Calibri" panose="020F0502020204030204" pitchFamily="34" charset="0"/>
              </a:rPr>
              <a:t>Although the forms themselves cannot be viewed, the data elements they contain will provide the information needed to understand the value added from the Reserve Component perspective. The Army created a Job Aid for their self service secure systems to verify information on the DD FORM 214/5 Series to include the DD FORM 214, Certificate of Uniformed Service, the DD FORM 214-1, Certificate of Uniformed Service, Reserve Component and the DD FORM 215, Correction to DD FORM 214, Certificate of Uniformed Service. </a:t>
            </a:r>
          </a:p>
          <a:p>
            <a:pPr>
              <a:lnSpc>
                <a:spcPct val="115000"/>
              </a:lnSpc>
              <a:spcAft>
                <a:spcPts val="1200"/>
              </a:spcAft>
            </a:pP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5023100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702E9-BAB8-9630-9C7D-D1984C1B230E}"/>
              </a:ext>
            </a:extLst>
          </p:cNvPr>
          <p:cNvSpPr>
            <a:spLocks noGrp="1"/>
          </p:cNvSpPr>
          <p:nvPr>
            <p:ph type="title"/>
          </p:nvPr>
        </p:nvSpPr>
        <p:spPr/>
        <p:txBody>
          <a:bodyPr/>
          <a:lstStyle/>
          <a:p>
            <a:r>
              <a:rPr lang="en-US" dirty="0"/>
              <a:t>DD FORM 214-1 Data Elements</a:t>
            </a:r>
          </a:p>
        </p:txBody>
      </p:sp>
      <p:sp>
        <p:nvSpPr>
          <p:cNvPr id="3" name="Content Placeholder 2">
            <a:extLst>
              <a:ext uri="{FF2B5EF4-FFF2-40B4-BE49-F238E27FC236}">
                <a16:creationId xmlns:a16="http://schemas.microsoft.com/office/drawing/2014/main" id="{97D8F8FC-9FEF-1081-75D0-AB9A3F35F094}"/>
              </a:ext>
            </a:extLst>
          </p:cNvPr>
          <p:cNvSpPr>
            <a:spLocks noGrp="1"/>
          </p:cNvSpPr>
          <p:nvPr>
            <p:ph idx="1"/>
          </p:nvPr>
        </p:nvSpPr>
        <p:spPr>
          <a:xfrm>
            <a:off x="3200400" y="1295400"/>
            <a:ext cx="5791200" cy="4876800"/>
          </a:xfrm>
        </p:spPr>
        <p:txBody>
          <a:bodyPr/>
          <a:lstStyle/>
          <a:p>
            <a:pPr marL="0" indent="0">
              <a:buNone/>
            </a:pPr>
            <a:endParaRPr lang="en-US" dirty="0"/>
          </a:p>
          <a:p>
            <a:r>
              <a:rPr lang="en-US" b="1" dirty="0"/>
              <a:t>Record of Service</a:t>
            </a:r>
            <a:endParaRPr lang="en-US" dirty="0"/>
          </a:p>
          <a:p>
            <a:pPr lvl="1"/>
            <a:r>
              <a:rPr lang="en-US" dirty="0"/>
              <a:t>Total Active Duty Points</a:t>
            </a:r>
          </a:p>
          <a:p>
            <a:pPr lvl="1"/>
            <a:r>
              <a:rPr lang="en-US" dirty="0"/>
              <a:t>Total Inactive Duty Points </a:t>
            </a:r>
          </a:p>
          <a:p>
            <a:pPr lvl="1"/>
            <a:r>
              <a:rPr lang="en-US" dirty="0"/>
              <a:t>Total Career Points</a:t>
            </a:r>
          </a:p>
          <a:p>
            <a:pPr lvl="1"/>
            <a:r>
              <a:rPr lang="en-US" dirty="0"/>
              <a:t>Total Points for Retired Pay</a:t>
            </a:r>
          </a:p>
          <a:p>
            <a:pPr lvl="1"/>
            <a:r>
              <a:rPr lang="en-US" dirty="0"/>
              <a:t>Component Entry Date</a:t>
            </a:r>
          </a:p>
          <a:p>
            <a:pPr lvl="1"/>
            <a:r>
              <a:rPr lang="en-US" dirty="0"/>
              <a:t>Component Separation Date</a:t>
            </a:r>
          </a:p>
          <a:p>
            <a:pPr lvl="1"/>
            <a:r>
              <a:rPr lang="en-US" dirty="0"/>
              <a:t>Net Component Active Service</a:t>
            </a:r>
          </a:p>
          <a:p>
            <a:pPr lvl="1"/>
            <a:r>
              <a:rPr lang="en-US" dirty="0"/>
              <a:t>Net Component Inactive Service </a:t>
            </a:r>
          </a:p>
          <a:p>
            <a:pPr lvl="1"/>
            <a:r>
              <a:rPr lang="en-US" dirty="0"/>
              <a:t>Career Active Service</a:t>
            </a:r>
          </a:p>
          <a:p>
            <a:pPr lvl="1"/>
            <a:r>
              <a:rPr lang="en-US" dirty="0"/>
              <a:t>Career Inactive Service</a:t>
            </a:r>
          </a:p>
          <a:p>
            <a:pPr lvl="1"/>
            <a:r>
              <a:rPr lang="en-US" dirty="0"/>
              <a:t>Total Service for Pay</a:t>
            </a:r>
          </a:p>
          <a:p>
            <a:pPr lvl="1"/>
            <a:r>
              <a:rPr lang="en-US" dirty="0"/>
              <a:t>Creditable Service for Retired Pay</a:t>
            </a:r>
          </a:p>
          <a:p>
            <a:endParaRPr lang="en-US" dirty="0"/>
          </a:p>
        </p:txBody>
      </p:sp>
    </p:spTree>
    <p:extLst>
      <p:ext uri="{BB962C8B-B14F-4D97-AF65-F5344CB8AC3E}">
        <p14:creationId xmlns:p14="http://schemas.microsoft.com/office/powerpoint/2010/main" val="1626454683"/>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A Briefing Template">
  <a:themeElements>
    <a:clrScheme name="Custom 1">
      <a:dk1>
        <a:sysClr val="windowText" lastClr="000000"/>
      </a:dk1>
      <a:lt1>
        <a:sysClr val="window" lastClr="FFFFFF"/>
      </a:lt1>
      <a:dk2>
        <a:srgbClr val="1F497D"/>
      </a:dk2>
      <a:lt2>
        <a:srgbClr val="EEECE1"/>
      </a:lt2>
      <a:accent1>
        <a:srgbClr val="4F81BD"/>
      </a:accent1>
      <a:accent2>
        <a:srgbClr val="953734"/>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ell MT"/>
        <a:ea typeface=""/>
        <a:cs typeface=""/>
      </a:majorFont>
      <a:minorFont>
        <a:latin typeface="Bell MT"/>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1F497D"/>
    </a:dk2>
    <a:lt2>
      <a:srgbClr val="EEECE1"/>
    </a:lt2>
    <a:accent1>
      <a:srgbClr val="4F81BD"/>
    </a:accent1>
    <a:accent2>
      <a:srgbClr val="953734"/>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ROA Briefing Template</Template>
  <TotalTime>73503</TotalTime>
  <Words>1459</Words>
  <Application>Microsoft Office PowerPoint</Application>
  <PresentationFormat>Widescreen</PresentationFormat>
  <Paragraphs>98</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Arial</vt:lpstr>
      <vt:lpstr>Bell MT</vt:lpstr>
      <vt:lpstr>Calibri</vt:lpstr>
      <vt:lpstr>Times New Roman</vt:lpstr>
      <vt:lpstr>Verdana</vt:lpstr>
      <vt:lpstr>ROA Briefing Template</vt:lpstr>
      <vt:lpstr>ISSUANCE of the DD FORM 214/5 Series to include Reserve COMPONENT Service MEMBERS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DD FORM 214-1 Data Elements</vt:lpstr>
      <vt:lpstr>DD FORM 214-1 Data Elements</vt:lpstr>
      <vt:lpstr>DD FORM 214-1 Data Elements</vt:lpstr>
      <vt:lpstr> DD FORM 214-1 Data Elements</vt:lpstr>
      <vt:lpstr>PowerPoint Presentation</vt:lpstr>
      <vt:lpstr>When will Reserve Component members be issued a DD FORM 214 and a DD FORM 214-1?</vt:lpstr>
      <vt:lpstr>When will Reserve Component members be issued a DD FORM 214 and a DD FORM 214-1?</vt:lpstr>
      <vt:lpstr>When will Reserve Component members be issued a DD FORM 214 and a DD FORM 214-1?</vt:lpstr>
      <vt:lpstr>When will Reserve Component members be issued a DD FORM 214 and a DD FORM 214-1?</vt:lpstr>
      <vt:lpstr>When will Reserve Component members be issued a DD FORM 214 and a DD FORM 214-1?</vt:lpstr>
      <vt:lpstr>Who Issues Reserve DD214-1s? </vt:lpstr>
      <vt:lpstr>NEXT STEPS FOR ROA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Donnelly</dc:creator>
  <cp:lastModifiedBy>Denise Enders</cp:lastModifiedBy>
  <cp:revision>768</cp:revision>
  <cp:lastPrinted>2025-12-02T18:47:25Z</cp:lastPrinted>
  <dcterms:created xsi:type="dcterms:W3CDTF">1601-01-01T00:00:00Z</dcterms:created>
  <dcterms:modified xsi:type="dcterms:W3CDTF">2025-12-02T18:51:34Z</dcterms:modified>
</cp:coreProperties>
</file>